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8F00"/>
    <a:srgbClr val="FFEBAB"/>
    <a:srgbClr val="FFD757"/>
    <a:srgbClr val="A4540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ccs.in/vikalp"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24000"/>
            <a:ext cx="9144000" cy="990600"/>
          </a:xfrm>
          <a:prstGeom prst="rect">
            <a:avLst/>
          </a:prstGeom>
          <a:solidFill>
            <a:srgbClr val="FFEB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295400"/>
            <a:ext cx="7772400" cy="1470025"/>
          </a:xfrm>
        </p:spPr>
        <p:txBody>
          <a:bodyPr>
            <a:normAutofit/>
          </a:bodyPr>
          <a:lstStyle/>
          <a:p>
            <a:r>
              <a:rPr lang="en-US" sz="4800" b="1" dirty="0" smtClean="0">
                <a:solidFill>
                  <a:srgbClr val="A45404"/>
                </a:solidFill>
                <a:latin typeface="Lexia" pitchFamily="2" charset="0"/>
              </a:rPr>
              <a:t>Trainee Case Studies</a:t>
            </a:r>
            <a:endParaRPr lang="en-US" sz="4800" b="1" dirty="0">
              <a:solidFill>
                <a:srgbClr val="A45404"/>
              </a:solidFill>
              <a:latin typeface="Lexia" pitchFamily="2" charset="0"/>
            </a:endParaRPr>
          </a:p>
        </p:txBody>
      </p:sp>
      <p:pic>
        <p:nvPicPr>
          <p:cNvPr id="5" name="Picture 4" descr="SVP logo 2.jpg"/>
          <p:cNvPicPr>
            <a:picLocks noChangeAspect="1"/>
          </p:cNvPicPr>
          <p:nvPr/>
        </p:nvPicPr>
        <p:blipFill>
          <a:blip r:embed="rId2" cstate="print"/>
          <a:srcRect b="12419"/>
          <a:stretch>
            <a:fillRect/>
          </a:stretch>
        </p:blipFill>
        <p:spPr>
          <a:xfrm>
            <a:off x="3124200" y="2590800"/>
            <a:ext cx="2820924" cy="1981200"/>
          </a:xfrm>
          <a:prstGeom prst="rect">
            <a:avLst/>
          </a:prstGeom>
        </p:spPr>
      </p:pic>
      <p:sp>
        <p:nvSpPr>
          <p:cNvPr id="1033" name="AutoShape 9" descr="data:image/jpeg;base64,/9j/4AAQSkZJRgABAQAAAQABAAD/2wCEAAkGBxQREhUTExIWFhMXGBcZGRgYFx4aHxcfHh4WFhwYFxwcIigiHxslHRgVITEhJyorLi4uHiAzODMsNygtLisBCgoKDg0OGxAQGzclICQ3MjMtNTc3LDI0Ly04Ny03NC40LDUsLDQuMi40LCw1ODc4LzIwODIvLjQsNSwtLzcsLv/AABEIAHMBtQMBIgACEQEDEQH/xAAbAAEAAgMBAQAAAAAAAAAAAAAABQcDBAYCAf/EAEoQAAEDAgQDBQQHBgEJCQEAAAEAAgMEEQUSITEGE0EiUWFxgQcyUpEUI0JygqGxFTNiorLB0jRDU1RzdJKT8CQ1NkRFY8LR8Rb/xAAaAQEAAwEBAQAAAAAAAAAAAAAAAgMEBQEG/8QAMBEBAAECAwUGBgIDAAAAAAAAAAECAwQR8BIhMUFRMmFxobHRBRMigZHB4fFScuL/2gAMAwEAAhEDEQA/ALxREQEREBERAUNxJxLBQszSuu/7MbbF7/Id3jsobi7jQQB8VPZ87RqdMrOn4nXIGX/8XJYFQP581TUmp5gcI+fFleGuA+sLrD3bkAWFgAtVvD7tuvh6sVzGU57NG/r0h02G8Y1NSbxQ0ruvK+kkS2+6WZb+qn8F4jjqHGJzHw1DdXQyizrfE0jR7fELnKyMSRh9QGVlPe4qIRlmh/icGfD1LbEW1CwVkYcIo6ibPG43pK9ts0TvsslI0udrnR2x1XtVuieEa14SUXp5zrXPfCxEUDwxjD5c8FQA2qhsHjpIPszR/wADvyNwp5ZaqZpnKWymYmM4ERF49EREBERAREQEREBERAREQEREBERAREQEREBERAREQEREBERAREQEREBERAREQEREBERAREQEREBERAXH8Y484NdFC7KQwuc8b9wa22xJ0v5qaxyQnLEDYODnOI+FttPUkBc7jTQxtSbe7TwO9A9zj+hVNq7VXfminhTx8einGxs2OPa9N/s576BHnbGOW+9TTxG+7g1jpnE31s5wIPepjg2kP0ZskUroZHyTusdY3/WyBrSDpo0NFxY6Lzi0Lec7MAcuIU5PlJEWAeV3BbvBMEgom5LPa2SoY6J38M0reyehIAOvetOJuXrdvap38O/yUYbD2a52ZjLj3eb26NzZbsApqs9N4qnw8/zHitJ5YGykRfUHSspTqYif89F4ddNwLjUKekayVhYQXNHvMOj4j8TDvp4KJqo5GvZ2gZwDyZDoKlnWGX+K21+uq8wuLovcOPT21nCvEYevDzv3x19+/wAp8d6Lmlkhc17XcyelbzIng61dIfeYe97Br5gHqrGoqps0bJGHMx7Q5p7wRcKtpSQGGEG7XOlpgd2Pbfn0bu4Fuaw/WynfZ7XNHNpmm8bcs0F9xDLchv4HiRvoFpvUZ07Wtfysw13Octa/h2SIiyNoiIgIiICIiAiIgIiICIiAiIgIiICIiAiIgIiICIiAiIgIiICIiAiIgIiICIiAiIgIiICIiAiIgIi0avFoY9HSNv3A3PyGqjVXTTvqnJKmmat0QxVw+vj7nMkZ66O/QFQ9bBnewHaeCSA/ebdzb/N62sSxTmNBjhmJY4ODizKNN/eIOov0UPimKZm3ysYQ5szC6VtwRuLdbi4t4rBbxFFvETPKfHu/ceay/hLl2zlEb48Nb4lE4jKXxGQbyUrJR4S0rwXDzt/Sul4FqATVxt2bOZB92ZrJh/UVy0+KsDswy2EpmABv2ZAWSRbdb38F44XxhlHLmJLmmFsTrbnlucY3a90bsp77Arp142zNGU5/ifZmw3w3FRV2c/vHusquoBJZwOWQe68bjwPePBQlTHnDopRZ27g3w2li7iNyFnpOMaWT7ZYf4hb8xcKRqI2VDAWPBI1a9pByn/rcLm3Kaa5+ZYn6o89f221Wq6Y+XfpnKerhMQjcHOBdleXMzOGwkH7mpb4P9x3mo/AK4Q10DrZWuc5mX4WzZiY/JlRG63dm8V0OMU2drsze2wEOb8TT7zR4H3m9xCrviOpcztg3eHZr97gWOzepjif6nxXc+H36cXanrwmOkvm71FWExGxPDjE9YX6ix08wexrxs4Bw8iLrIsbtCIiAiIgIiICIiAiIgIiICIiAiIgIiICIiAiIgIiICIiAiIgIiICIiAiIgIiICIiAiIgIiICjq3FA13LjaZJfhbs3xefshfMYqnNDY4/3shytPwjdzz5BRUZJLqekOUN/fVB1seobf3n+OwWeuuqatin7z+oabVqJjaq13zrOTEZQ02qpy5x2p4L3Ph2e0fPQLA+SSJmYNgoYvjls5/y2v5krHSS6ujoGBztRLVy6gHrY7yO8AQAtSNjHS/UsNfVNNnTym0UJ62+yLa9lgJ8VK3hozz565tcZRunX24R9857nkv5/uMqqvvfI8wQ+lstx5AhQj5MjyxkkIde4bSw/SHB23LL3aC3iCpeq+ueY3vfXzDeGI8uni8JHDTTxJPh0WpUtMl4Q7mOb/wCWogI4oj05057u7TyV1WFpmM+a2jEbO7lrlw8oc/iBLTYl4OrmtklaHEHR7DHFsXEnuUJVOy2OvSxIcMw1ykZjciwLdBawA3K6BkTpCYoQHOBuW0tmsBbpzH1LrlxBOobr/bTq+HnMvzCGm9iyPxsQC91y4PAJadr6LbhvlV/TVlmx4j4lOEnPPdPD2QlQ+wzC4aevT52AWXDsXniOaF0gPe0E/wBrFdd7LpqcTvppoYjKe1FI5gLnfEwE3I+ID73crbZGG7ADyFkvxbt1bM0Qso+N3L1Gcb471Q0vtAzloqmZZBpzALZh3PafncfJQ3F0I1LCCxwzNI1FjqLfp6K7cRwyKdjmSxte1wtq0H181QOP05pZJIbkxguAHwkX28DZUYOLdGL2qN21G+OU5c/FzPiOHnGYfbopym3v+3NenCUueipnd8Mf9ICllFcKw5KOnb3RR/0hSqrr7UlHZgWJ1QwOyl7Q47AkXPospKonFsRdNiH03/NtqWRsPgwi1vwjN+JRSXssUtSxhs57WnuLgP1XqSUNaXE2aAST3Aa3VD47WvrqttS4WjfM2KK/wtLf8YJ8XFBfMsgaC5xAaASSdAANST4LTwnF4appfBIJGg5SR0PjdfcZnijgkdObQ5SH77Hskaa9ei0OD8PpYacGkB5UhLsxvd32b9rXognF5keGgk7AEn0XOYnx3Q07yx893A2IYC6x7iRpdMdx6N+GT1MLrsMbg0kEan6sb/xFBJYDjsNax0kBcWNcWElpbqADpffRw1Umq/4Qximw3DoOfIGulzSBoBLjckA2HSwGuy67AscgrGF8D8wBsdCC072IPggkkUdjGOQUjQ6eVrAdgdSfJo1Kg4PaPQPOUSu1NtY3f2CDrUXiaZrGlznBrQLkk2AHeSVy7vaLh4fk55OtswY63ztsg6tRWA8QQ1oeYHFwY7K4lpGu+l916xnEWspJZ2uBaInPa4HQ9kkEH5LnvZJR8ugDjvLI9/yswf0X9UHaKEx3iuloyGyyfWH7DQXOt3kDYeam1VmEV8NNi1c+sLQ6xLHP6DQgN8SwstboLIO54f4opq3MIXkubqWuBaQNr2O4U0q74FpXVNfUYgI+XA/sxi1s/utLgPwXPi7wKsFsrScocMw3F9R6IPa8Syhou4hoG5JsB6le1V74f2vik0M8jhT0+YNiBtmykNJ+dyTvawQWJS4rBK7LHPE93c2Rrj8gVuKAwng6kpZRNDGWvDS33nHffQk6rdp8cgkqH0zX3mYLublOg7PW1vtDqgkkUfjWNQ0jA+d+RrnZRoTc2JtYAnYFe8SxWGnj5s0gYzTU9b7ADcnwCDdRc5g3G1JVzCGF7nPIJHYIFhqTcqXxTFYaZmeeRsbdrk7nuA3J8Ag3EXIN9pOHk25rvPlut+i6OsxOKKEzvdaIAOzWOxtbTfqEG4iga7jCkhijlfNZsgzMFjmcO8Nte3iVuYFjsFYwvgfmANnCxBad9QUEksU9Sxnvva37zgP1WVVnxdSNrsZgpni8bIruANt87zr00EaCwocRhebNmjce4Paf0K2lxVX7MaJzbMD43dHB5Nj32O60PZ1ic8VTPh87zJyrljjraxAIudcpDgRfZBYiKMxvH6ejaHTyhl9huXeQGvqtPA+MaSsfy4Zbv1Ia4FpNt7X3sg3cex2GijEs7i1pOUWBcb2J2HkveJ4vFTwGolJbGA0nQk9ogDTe9yFxftQ+unoaTfPJmcPC7W/oX/JZvbFUEUkcTd5JRp35QTb5lqDtaCsbNGyVl8j2hzbixsdrg7IvtDTCKNkY2Y1rfkAEQc9xZO+OWMs96RromH4XPcwX9BdaroWy5qVjjHRU4+vkBtzXWzOjv3a3eet7d6leM6V0lK5zP3kRErfNuunpdcbg9ayVkFLK8MgYDNO7NpM5xMgY4+JzOcD3WVNFMUXJ2uEurZp2sPFVPGOPv+o75zTMkjZ4s7j9FwyMdkN7DpwO8DVsfc0auWKokzQB0t6LD22DImDLLOOgIbq0O+Ado9VklqmyAV1S08hpApKcDWRx0a8t6vcbZR0Gqx1L3xyMlnaJsRlB+j0wPYpx1ce4AWzSHciwW6I1r1Zqq9a59Zata/LGxsrXUtM42ho4P39R3Zy3UA7kf8RUjhvC752tFS0QU492jhNm+c726vd3gaX71MYDw/yXGeZ/Oq3+/KRo0fBEPsxju+anFGq5luhnqrmWhLhMfLayNojDPcyANyeQHTwXL4zQF3YeA2Sxyn7Lx1A/hO9twdQu3WGppmyNyvFx/wBajxXPvWKpr+banKuPPxRnYuUTbuxnTPl4KGxmikikD23ZIwhzXA6gjUG/9+qtPgbjFlczI8hlUwdtm2b+NneD3dPkT4xvhfONO23p8bf7OCrjE8D5cgc2XKWm4e0kOaR5agrbT8StXqNjE/RXH4nw6+rm2cBisPd2bMfMonpxjxjl6LrxOvbBG6R5sAPmegCoeuYa6rbH1mlDTbxN3Eel1t45xFLM1rHyuflFsxsCfE2sLqb9kuCGWd1W4diK7GeLyNT+Fp+Z8F5hqKtqb9W6I7Pu+srsxg8NVTX26+PdHRbjGgAACwGgHcvqIouGguN8U+jUU0gNnFuRn3ndkH0vf0VdY1gvJwOndazjI2U9/wBYCB/LlU77THmpqaShbeznhz/U5RfybzCp32h0ebDZmtHuNYQB3Nc0/oCghOOMcdLS01LBrNWNjNh0Ycp+Tjp5ByjeLcMZTT4VTMtZjxfxPMiJcfM5lm9lmFvmkNZML8prYYbjbK0NJHk3S/eXLZ45Bdi1A3uynbvef8KCQ9rtZkocg3lkY30F3n+kD1WtxnXuocMgp4iRJI1kQtoQA3tEeOw/EsftIaZ6ygprXBfmd5Zmg/kHrJ7XcPkfFBNG0uEL3FwAvYHKcx8AW2PmgnOFeFIKSBjTEx0paDI9zQSSdSLnZo2AUN7VpGQUDYWNaxr5GgNaA0AC8h0Gm4uvWHe06nmdHG2KYyvLW5QGkAkgE3BvYX7lq+0Rn0ivoKa125i53kXNGvox3zQSHBXDTGQCoqmNfM9jbZ2giGMNs2NoO3Z366qL9khDYqyf3Y+Z8g1pefkHBdhxdV8miqHjcRuA8z2R+ZC53gzCnDBnMaO3MyV3mXXa38g0II7gbDhiUsuIVbQ/t5I43dprbWOx00BAHjc7rzxoWT4pRUrGt+re1z7AdS15afwNv6rQ4H4w+jUv0SOCSSrzvyMA01+PqLHcWWbg3Dn/ALXfzTnkjY58j+hkcG5gPBufKPuoNv2q4uDNBSOe5sJs+bKLktvYCw3sA4277dyxYtXsrKb6Hh+HyFpygPdGGNZYg5rnqbaknqd1k4ynNFisNbIxzoCwNJAvY2c0gdL9oGxtfVTmHe0OmqJY4YGTPc9zRoywYDu52uwQR3GUJosFbTl13WijJH3g91vDskeS6zhak5NHTx2sRGy/mQCfzJXJe1QGaSipQL8yS7vK7Wa+jnfJWCAgi+JscZQ07pn620a34nHZo+RPkCq2xPhatroXYhKRziA5kAaP3YubedtQ03J66my6j2sYVLPSsdE0uMUmdzRqbZXC4HW1x6XWnQ+1Sl5TQ+OUSgAFjQCCduybjT0QS3CXGEE9K57ssToGfWsAsGgfaaPhNthsdFE+zKndPNV4g9tuc8tZ5XJPoOw30K5bFuH6qvfNVw0ZhjIvkJIdJ3kN6k720HmVYns+xhlTShrYTEYbRubYhtxvkJ38QdQd+9B06r/i/g6YTGuoHls+7mDTMepb0uRu06FdnjWJNpYJJ3glsbS4gbnwC4uf2pwvblp4JZJj7rS0Wv8AhJJHkEEzwHxR9PhcXtDZYyA+2xvqHDuvrooP2aDnVdfVH7T8rT4FznH8hGt3gPh2alpJnyC1TNmcG/DocoNupJJ8FyvAfFTaKB9MIJH1RkOWMDc2DbO6ixGuiCY9o9QKiuoqNpvaRrnj7xaBfyaHH1WT2s0cl6afl8ynhLuYzoNWG7h3EAi/T1UXwzh0hxkGc5pmMMsp6B7m6Mb4Na9o9PBdXjftBpKaWSnkEjnssCA0EG4DranuI3QS/DuKU9XE2WANsNCMoBjNvdI6foVxXD9MMXrp6mcZ6eE5Iozq06mxI8hmI6ki+y2PZnhMgNVUGMwxTk8ph0sCXOBt3AOAB6qC4H4nbhzZ6aSGR1QZeyxo1JsG5T1G19juglPakY3yUlFG1oc57SQ0AWDjy2jTpq75KU9rVSIqARjTPIxgHg0F/wD8QPVc3htDLJjEBqNZ7c6UD3WaEsjH3W5PU+CmfaOz6RW0FNa7S/M7yLmg/wArXIN/gnhpjIRU1TGvmextg8AiKMCzWMB27Nr/ACUf7H4tKyVosx8rWtA2GXO7T0kauu4squTRVDxuInhtu8jK38yFE+y6j5WHx6WLy9/zJA/IBB1qrvhH6/GK2fcRgxj5hmn/AC3fNd/VTCNjnnZrS75C6pzgLjWmomzGYPdJK/NdgaRa3W7hrcuQXQVWXBUonxStqx+6aHDN0NyAP5WE/JZa/iCtxRpho6Z8UT9HzSaaHQgHYDyuV0+EcMNpaJ9NGbvex4c/Yuc4EX8ANAB3BBXeBcRU8lXNV1bJJpCQIIxHnDBrawOgIGUDxudyp/C8PmrsSjrfoxpoIhpnADpDZwGn4vkLKL4J4uhw2J9LVskZI17j7t97aHW/TyKsDhniNle17445GsaQA57bZ763bvp6oOVqv+0cQRjdsEVz4Wa4/wBUjU42PPxWgp9w20jv+InX0i/NffZ8DNiGIVJGmcsafDM638rGphTTPj08luzDGWg+Nms0/wCJ6Cw0REHl7QQQdjoVTc1GaeokoGvytfK0nmENjfGGh7Wl24cdGXHeVcy4D2qYe5rG1cbAXNDo5Ltzdh4IBIPwnr0urLcRM5TzbcFe2KponhPryQhxFrC6rc2SJsd20rA3mRufqx2Vx0Bc4WG1gFP8MvkYXzmSmnqJrGQiWzm90TQRoxuvnqVzGHuYJmM57qRtM1jmtqLSx81w1IN7AZHA7j39LLqjTSyi5iw+pHxNdlv47Efmq71maY2aZy1+GmqKat9Wtf7Og/a8o3pX/he0/wBwhxt3+qzfyf4lzX7JcP8A02EH+GqLR+QWtVUjWC8kFBF4zVTnfqs/yr3+Xp7K4s2Z1/26SfifLvG1v35mD8rkqOm4rlcDy2tI72Nc+3m45WD5qCjmG0UzHX+zRUWc/wDMeCB56LDXw2I5wDXH3RUSGokP3KaM5L+d1KMLdq7Vc+i+mzYp4x6+kmJY5LKDeQuaN7EFo+84WjHqXHwK5+pYXb9QSPEd4va7R8Ryt+91mKiI5mhwk5m7Gva1858Yqdv1cP33jT5r5h2DyVchjitveSS/MZGR/pJD+/mFtGDsM0WqzgrNudud89ZXzjotU5URkgcI4dkrZ2wx6Dd7+jG9/menfvYBXnheHsp4mQxNsxgsB/c+JOpWDA8GjpI+XGDqbucTdz3Hdzj1KkVK9d290cIca/fqu1Z1CIipUCIiAiIgIiIPgaB0X1eJpQxpc4hrWgkkmwAGpJPdZRbOKaJxAFZASSAAJW6k6ADVBLoi1q/EIoG55pGRt2u9waL9wvufBBsBo3tqvqjsMxynqSRDPHIRqQ1wuB3kb28VIoPhCNaBsLLXOIRc3k81nOIzcvMM1u/LvbQ6r5V4lDC5jZJWMdISGBzgC8iwIaDv7zdu8INpEWjUYxBHIIXzxtldazHPAcb6CwJvqg3l5yC97C/etetxGKHLzZWR5zlbncG5j3C+5W0gL41oGwso/EcdpqdwbNPHG4i4DnAG3fbuXvDsYgqL8meOS24Y8EjzA1CDeXlrANgAvSwVtZHCwySyNjYLXc9waBc2Gp8UGdfMove2qxUtSyVgfG9r2O2c0gg9NCF9qahkbS+RwYxouXONgB3klBlXksG9hdRH/wDV0P8ArlP/AM1v/wBqUpalkrA+NzXscLhzTcHxBCDKvmXr1WtU4jFG9kb5WNfJ7jXOAL+nZB33C2kBFr11dHA3PLIyNnxPcGjy16+C1sMx6mqSRDPHI4alrXC9u+29vFBIoi0arGKeJ4jknjZI61mueATfQWBPUoN5Fq1+IxQAOmlZGCbAvcGgnuF+q2kBERB5c0HcBekRAREQEREBYK6lbNG+J/uva5p8iCD+qzogqPhuKSimnozUwtkEg+qnZ2JgWtyuY+9w7KAMuu2mxU9LhRJvJgsLj8cEzBfx1DD+ZUvxVwz9IeJ4hGZg3K5krbxzs3DH6XBB1Dhtdc8IoYv3tPiNG7qIJJXx/h5RcCPT0Wra298cdeDVTe1/UwznCmnQYLJ+OpZb8nu/RZGYY+IZhQ4fSD4pH5yPUNb+q1jUUjt6jFpP4bVTb/ytHzWRlCxxHJweSY9H1b2taPE8wud8mlN/PX5l786evr+5YjWCXs/TJ6v/ANqhi5cfkZAT/XZYJB9HIYclI5/+Yph9IqpfB0n2fPp3rpW4HVzC09SII/8ARUjcmncZXdq33QPRS+EYFT0oPJia0n3n7vd9557R9SozciNa9Fc3ejlcI4UklH1rPosDtXQsdmmm/wB5n3/A3yvou1o6RkLGxxsaxjRYNaLADwCzoqqq5q4qZqmeIiIoPBERAREQEREBERBG8Tf5HU/7CX+hyrLgmrw7lwxzUxfUl9s/LJFy7snNfporQx6Fz6adjBdzopGtHeS1wA+aiuAMOfBRRxzR5JAX3BtcXcSNkHSKtIaRuJ4vO2ou6GmFmx3Nibga+uYnv06Ky1XuNYNWUde6to4xMyUWkjuAdbX0uNLgEEXI10QR/H+Ex4dLTVdK0RO5li1ugNu1t0BAIIHerSVdfsqtxSoikrIRT00JzCPNcvNwbetgCSBpsrFQcHP/AOIGf7t/jWH2l/5Zhn+0k/qp1scWYXVRV0VfSxc7KzI+PMAbdrv3BzdL2IGi1voNZiVZTy1FL9GgpyXWLw4uJLTYbHUsZ0FhfdBYap/2j0D58Sc2O+dtO14A3OTO428bXI8QrgXGzYVMcaZUcs8gQ5S/S17P03v1HRByON8Q/TqWgeT9ayoa2QeIy2d5OFj81cCqLiDgeeOuDqaEup3SMk7JADO12m2JG2pHgbK3UFccUUrJsbpI5GB7HRuu1wuDZsxFx5gFanHmER4dNS1dI3lO5mVzW7HroOgIDgRtqFJcXUNU3EoKunpjMIoyLZg0EkSNsSTfZ19l4GC1uJVEUtbE2CnhOZsQcHFx0Otid7AEm2mw1QWE03C4P2jONTPSYe0n6x4kkt0aLi/yEh9F3qro8KTV1fUT1Bnp2Ns2F0bmtc4C7d9bNsL9PeQbHsrqnRtnopP3lPI6w8CTe3hmBP4l29ZSslY6ORocxws5p2I7iuAoOF5qDE4pIebNA9hbLI9zS4XOuY6XAIYdu9WKgrBvD9N+2jT8hnJ5GbJbS+mvmrJo6RkLGxxtDWNFmtGwHguVbhc37aNRyzyORlz6Wvppvf8AJdggr/jv/vPDfvH+pisBcXxfhM0tfQSxxl0cbiXuFrN7TTrc+BXaIK0lpxiWMyQz3dBTsJbHfQkZBr5l5JPgAsPtEwWKgNPV0rRE8ShpDNAdC8G34SD33UjxBglXTV5r6KMSh4tJHcA9AdyLg5WnTUEbWWCXDK7FZ4jVwCmponZsmYEvOlx362tcgAAm10FiRPzNB7wD81U/tLw99RiLY4/f5BcB35eY+w8SAbeKtoBcfXYVM7GYKgRkwtic1z9LA5ZBbe/UdOqDieIMf+m4bAXH66KZrJL7nsmz/UfmCrmCqLjTgacVTn0sJfDIc5DSAGOvqLEjTqPMjordCD6iIgIiICIiAiIgIiICIiAiIgIiICIiAiIgIiICIiAiIgIiICIiAiIgIiICIiAiIgIiICIiAiIgIiICIiAiIgIiICIiAiIgIiICIiAiIgIiI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8" name="Picture 4" descr="\\MASANI\public\Communications\Reports\CCS Reporting\Annual Report\AR 2013-14\Partner Logos\NSDC-logo.jpg"/>
          <p:cNvPicPr>
            <a:picLocks noChangeAspect="1" noChangeArrowheads="1"/>
          </p:cNvPicPr>
          <p:nvPr/>
        </p:nvPicPr>
        <p:blipFill>
          <a:blip r:embed="rId3" cstate="print"/>
          <a:srcRect/>
          <a:stretch>
            <a:fillRect/>
          </a:stretch>
        </p:blipFill>
        <p:spPr bwMode="auto">
          <a:xfrm>
            <a:off x="152400" y="5760839"/>
            <a:ext cx="2057400" cy="1097161"/>
          </a:xfrm>
          <a:prstGeom prst="rect">
            <a:avLst/>
          </a:prstGeom>
          <a:noFill/>
        </p:spPr>
      </p:pic>
      <p:pic>
        <p:nvPicPr>
          <p:cNvPr id="1029" name="Picture 5" descr="\\MASANI\public\Communications\Digitized CCS Materials\CCS Logos\CCS\ccs-logo-7-jan-2011.jpg"/>
          <p:cNvPicPr>
            <a:picLocks noChangeAspect="1" noChangeArrowheads="1"/>
          </p:cNvPicPr>
          <p:nvPr/>
        </p:nvPicPr>
        <p:blipFill>
          <a:blip r:embed="rId4" cstate="print"/>
          <a:srcRect/>
          <a:stretch>
            <a:fillRect/>
          </a:stretch>
        </p:blipFill>
        <p:spPr bwMode="auto">
          <a:xfrm>
            <a:off x="8001000" y="5721398"/>
            <a:ext cx="838201" cy="908002"/>
          </a:xfrm>
          <a:prstGeom prst="rect">
            <a:avLst/>
          </a:prstGeom>
          <a:noFill/>
        </p:spPr>
      </p:pic>
      <p:pic>
        <p:nvPicPr>
          <p:cNvPr id="1034" name="Picture 10" descr="C:\Users\owner\Desktop\download.jpg"/>
          <p:cNvPicPr>
            <a:picLocks noChangeAspect="1" noChangeArrowheads="1"/>
          </p:cNvPicPr>
          <p:nvPr/>
        </p:nvPicPr>
        <p:blipFill>
          <a:blip r:embed="rId5"/>
          <a:srcRect/>
          <a:stretch>
            <a:fillRect/>
          </a:stretch>
        </p:blipFill>
        <p:spPr bwMode="auto">
          <a:xfrm>
            <a:off x="6333174" y="228601"/>
            <a:ext cx="2606038" cy="685799"/>
          </a:xfrm>
          <a:prstGeom prst="rect">
            <a:avLst/>
          </a:prstGeom>
          <a:noFill/>
        </p:spPr>
      </p:pic>
      <p:pic>
        <p:nvPicPr>
          <p:cNvPr id="1027" name="Picture 3"/>
          <p:cNvPicPr>
            <a:picLocks noChangeAspect="1" noChangeArrowheads="1"/>
          </p:cNvPicPr>
          <p:nvPr/>
        </p:nvPicPr>
        <p:blipFill>
          <a:blip r:embed="rId6"/>
          <a:srcRect/>
          <a:stretch>
            <a:fillRect/>
          </a:stretch>
        </p:blipFill>
        <p:spPr bwMode="auto">
          <a:xfrm>
            <a:off x="152400" y="152400"/>
            <a:ext cx="4531711" cy="1219200"/>
          </a:xfrm>
          <a:prstGeom prst="rect">
            <a:avLst/>
          </a:prstGeom>
          <a:noFill/>
          <a:ln w="9525">
            <a:noFill/>
            <a:miter lim="800000"/>
            <a:headEnd/>
            <a:tailEnd/>
          </a:ln>
          <a:effectLst/>
        </p:spPr>
      </p:pic>
      <p:pic>
        <p:nvPicPr>
          <p:cNvPr id="6" name="Picture 4"/>
          <p:cNvPicPr>
            <a:picLocks noChangeAspect="1" noChangeArrowheads="1"/>
          </p:cNvPicPr>
          <p:nvPr/>
        </p:nvPicPr>
        <p:blipFill>
          <a:blip r:embed="rId7"/>
          <a:srcRect/>
          <a:stretch>
            <a:fillRect/>
          </a:stretch>
        </p:blipFill>
        <p:spPr bwMode="auto">
          <a:xfrm>
            <a:off x="2228850" y="4495800"/>
            <a:ext cx="4933950" cy="6583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52400"/>
          <a:ext cx="8839200" cy="6248400"/>
        </p:xfrm>
        <a:graphic>
          <a:graphicData uri="http://schemas.openxmlformats.org/drawingml/2006/table">
            <a:tbl>
              <a:tblPr/>
              <a:tblGrid>
                <a:gridCol w="8839200"/>
              </a:tblGrid>
              <a:tr h="1870314">
                <a:tc>
                  <a:txBody>
                    <a:bodyPr/>
                    <a:lstStyle/>
                    <a:p>
                      <a:pPr marL="0" marR="0" algn="just">
                        <a:lnSpc>
                          <a:spcPct val="110000"/>
                        </a:lnSpc>
                        <a:spcBef>
                          <a:spcPts val="1200"/>
                        </a:spcBef>
                        <a:spcAft>
                          <a:spcPts val="0"/>
                        </a:spcAft>
                      </a:pPr>
                      <a:endParaRPr lang="en-US" sz="700" b="1" dirty="0">
                        <a:latin typeface="Segoe UI"/>
                        <a:ea typeface="ＭＳ ゴシック"/>
                        <a:cs typeface="Mangal"/>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4378086">
                <a:tc>
                  <a:txBody>
                    <a:bodyPr/>
                    <a:lstStyle/>
                    <a:p>
                      <a:pPr marL="0" marR="0" algn="l"/>
                      <a:endParaRPr lang="en-IN" sz="1200" b="0" dirty="0" smtClean="0">
                        <a:solidFill>
                          <a:srgbClr val="BF8F00"/>
                        </a:solidFill>
                        <a:latin typeface="Segoe UI" pitchFamily="34" charset="0"/>
                        <a:ea typeface="Segoe UI" pitchFamily="34" charset="0"/>
                        <a:cs typeface="Segoe UI" pitchFamily="34" charset="0"/>
                      </a:endParaRPr>
                    </a:p>
                    <a:p>
                      <a:pPr marL="0" marR="0" algn="l"/>
                      <a:endParaRPr lang="en-US" sz="1200" b="1" dirty="0">
                        <a:latin typeface="Segoe UI" pitchFamily="34" charset="0"/>
                        <a:ea typeface="Segoe UI" pitchFamily="34" charset="0"/>
                        <a:cs typeface="Segoe UI" pitchFamily="34" charset="0"/>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FC0"/>
                    </a:solidFill>
                  </a:tcPr>
                </a:tc>
              </a:tr>
            </a:tbl>
          </a:graphicData>
        </a:graphic>
      </p:graphicFrame>
      <p:sp>
        <p:nvSpPr>
          <p:cNvPr id="6" name="TextBox 5"/>
          <p:cNvSpPr txBox="1"/>
          <p:nvPr/>
        </p:nvSpPr>
        <p:spPr>
          <a:xfrm>
            <a:off x="1905000" y="228600"/>
            <a:ext cx="5181600" cy="2031325"/>
          </a:xfrm>
          <a:prstGeom prst="rect">
            <a:avLst/>
          </a:prstGeom>
          <a:noFill/>
        </p:spPr>
        <p:txBody>
          <a:bodyPr wrap="square" rtlCol="0">
            <a:spAutoFit/>
          </a:bodyPr>
          <a:lstStyle/>
          <a:p>
            <a:r>
              <a:rPr lang="en-IN" sz="2000" dirty="0" err="1" smtClean="0">
                <a:solidFill>
                  <a:srgbClr val="A45404"/>
                </a:solidFill>
                <a:latin typeface="Lexia"/>
                <a:ea typeface="ＭＳ ゴシック"/>
                <a:cs typeface="Mangal"/>
              </a:rPr>
              <a:t>Reshma</a:t>
            </a:r>
            <a:r>
              <a:rPr lang="en-IN" sz="2000" dirty="0" smtClean="0">
                <a:solidFill>
                  <a:srgbClr val="A45404"/>
                </a:solidFill>
                <a:latin typeface="Lexia"/>
                <a:ea typeface="ＭＳ ゴシック"/>
                <a:cs typeface="Mangal"/>
              </a:rPr>
              <a:t> </a:t>
            </a:r>
            <a:r>
              <a:rPr lang="en-IN" sz="2000" dirty="0" err="1" smtClean="0">
                <a:solidFill>
                  <a:srgbClr val="A45404"/>
                </a:solidFill>
                <a:latin typeface="Lexia"/>
                <a:ea typeface="ＭＳ ゴシック"/>
                <a:cs typeface="Mangal"/>
              </a:rPr>
              <a:t>Bhosale</a:t>
            </a:r>
            <a:endParaRPr lang="en-US" sz="2000" dirty="0" smtClean="0">
              <a:solidFill>
                <a:srgbClr val="A45404"/>
              </a:solidFill>
              <a:latin typeface="Lexia"/>
              <a:ea typeface="ＭＳ ゴシック"/>
              <a:cs typeface="Mangal"/>
            </a:endParaRPr>
          </a:p>
          <a:p>
            <a:r>
              <a:rPr lang="en-IN" sz="2000" dirty="0" smtClean="0">
                <a:solidFill>
                  <a:srgbClr val="A45404"/>
                </a:solidFill>
                <a:latin typeface="Lexia"/>
                <a:ea typeface="ＭＳ ゴシック"/>
                <a:cs typeface="Mangal"/>
              </a:rPr>
              <a:t>Bedside Assistant Course at </a:t>
            </a:r>
            <a:r>
              <a:rPr lang="en-IN" sz="2000" dirty="0" err="1" smtClean="0">
                <a:solidFill>
                  <a:srgbClr val="A45404"/>
                </a:solidFill>
                <a:latin typeface="Lexia"/>
                <a:ea typeface="ＭＳ ゴシック"/>
                <a:cs typeface="Mangal"/>
              </a:rPr>
              <a:t>Pratham</a:t>
            </a:r>
            <a:r>
              <a:rPr lang="en-IN" sz="2000" dirty="0" smtClean="0">
                <a:solidFill>
                  <a:srgbClr val="A45404"/>
                </a:solidFill>
                <a:latin typeface="Lexia"/>
                <a:ea typeface="ＭＳ ゴシック"/>
                <a:cs typeface="Mangal"/>
              </a:rPr>
              <a:t> (Phase 1.1)</a:t>
            </a:r>
            <a:r>
              <a:rPr lang="en-IN" sz="2000" b="1" dirty="0" smtClean="0"/>
              <a:t> </a:t>
            </a:r>
          </a:p>
          <a:p>
            <a:endParaRPr lang="en-IN" sz="1600" i="1" dirty="0" smtClean="0">
              <a:solidFill>
                <a:srgbClr val="767171"/>
              </a:solidFill>
              <a:latin typeface="Lexia"/>
              <a:ea typeface="ＭＳ ゴシック"/>
              <a:cs typeface="Mangal"/>
            </a:endParaRPr>
          </a:p>
          <a:p>
            <a:r>
              <a:rPr lang="en-IN" sz="1600" i="1" dirty="0" err="1" smtClean="0">
                <a:solidFill>
                  <a:srgbClr val="767171"/>
                </a:solidFill>
                <a:latin typeface="Lexia"/>
                <a:ea typeface="ＭＳ ゴシック"/>
                <a:cs typeface="Mangal"/>
              </a:rPr>
              <a:t>Reshma</a:t>
            </a:r>
            <a:r>
              <a:rPr lang="en-IN" sz="1600" i="1" dirty="0" smtClean="0">
                <a:solidFill>
                  <a:srgbClr val="767171"/>
                </a:solidFill>
                <a:latin typeface="Lexia"/>
                <a:ea typeface="ＭＳ ゴシック"/>
                <a:cs typeface="Mangal"/>
              </a:rPr>
              <a:t> </a:t>
            </a:r>
            <a:r>
              <a:rPr lang="en-IN" sz="1600" i="1" dirty="0" err="1" smtClean="0">
                <a:solidFill>
                  <a:srgbClr val="767171"/>
                </a:solidFill>
                <a:latin typeface="Lexia"/>
                <a:ea typeface="ＭＳ ゴシック"/>
                <a:cs typeface="Mangal"/>
              </a:rPr>
              <a:t>Bhosale</a:t>
            </a:r>
            <a:r>
              <a:rPr lang="en-IN" sz="1600" i="1" dirty="0" smtClean="0">
                <a:solidFill>
                  <a:srgbClr val="767171"/>
                </a:solidFill>
                <a:latin typeface="Lexia"/>
                <a:ea typeface="ＭＳ ゴシック"/>
                <a:cs typeface="Mangal"/>
              </a:rPr>
              <a:t> is on her way to becoming a successful nurse with the support of the </a:t>
            </a:r>
            <a:r>
              <a:rPr lang="en-IN" sz="1600" i="1" dirty="0" err="1" smtClean="0">
                <a:solidFill>
                  <a:srgbClr val="767171"/>
                </a:solidFill>
                <a:latin typeface="Lexia"/>
                <a:ea typeface="ＭＳ ゴシック"/>
                <a:cs typeface="Mangal"/>
              </a:rPr>
              <a:t>Vikalp</a:t>
            </a:r>
            <a:r>
              <a:rPr lang="en-IN" sz="1600" i="1" dirty="0" smtClean="0">
                <a:solidFill>
                  <a:srgbClr val="767171"/>
                </a:solidFill>
                <a:latin typeface="Lexia"/>
                <a:ea typeface="ＭＳ ゴシック"/>
                <a:cs typeface="Mangal"/>
              </a:rPr>
              <a:t>.</a:t>
            </a:r>
            <a:endParaRPr lang="en-US" sz="1600" i="1" dirty="0" smtClean="0">
              <a:solidFill>
                <a:srgbClr val="767171"/>
              </a:solidFill>
              <a:latin typeface="Lexia"/>
              <a:ea typeface="ＭＳ ゴシック"/>
              <a:cs typeface="Mangal"/>
            </a:endParaRPr>
          </a:p>
          <a:p>
            <a:endParaRPr lang="en-US" dirty="0"/>
          </a:p>
        </p:txBody>
      </p:sp>
      <p:pic>
        <p:nvPicPr>
          <p:cNvPr id="7" name="Picture 6" descr="Reshma Bhosle_Pratham"/>
          <p:cNvPicPr/>
          <p:nvPr/>
        </p:nvPicPr>
        <p:blipFill>
          <a:blip r:embed="rId2" cstate="print"/>
          <a:srcRect/>
          <a:stretch>
            <a:fillRect/>
          </a:stretch>
        </p:blipFill>
        <p:spPr bwMode="auto">
          <a:xfrm>
            <a:off x="304800" y="304800"/>
            <a:ext cx="1524000" cy="1600200"/>
          </a:xfrm>
          <a:prstGeom prst="rect">
            <a:avLst/>
          </a:prstGeom>
          <a:noFill/>
          <a:ln w="38100" cmpd="dbl">
            <a:noFill/>
            <a:miter lim="800000"/>
            <a:headEnd/>
            <a:tailEnd/>
          </a:ln>
        </p:spPr>
      </p:pic>
      <p:pic>
        <p:nvPicPr>
          <p:cNvPr id="8" name="Picture 7" descr="SVP logo 2.jpg"/>
          <p:cNvPicPr>
            <a:picLocks noChangeAspect="1"/>
          </p:cNvPicPr>
          <p:nvPr/>
        </p:nvPicPr>
        <p:blipFill>
          <a:blip r:embed="rId3" cstate="print"/>
          <a:srcRect l="17420" r="19592" b="26869"/>
          <a:stretch>
            <a:fillRect/>
          </a:stretch>
        </p:blipFill>
        <p:spPr>
          <a:xfrm>
            <a:off x="7207955" y="381000"/>
            <a:ext cx="1718733" cy="1600200"/>
          </a:xfrm>
          <a:prstGeom prst="rect">
            <a:avLst/>
          </a:prstGeom>
        </p:spPr>
      </p:pic>
      <p:sp>
        <p:nvSpPr>
          <p:cNvPr id="9" name="TextBox 8"/>
          <p:cNvSpPr txBox="1"/>
          <p:nvPr/>
        </p:nvSpPr>
        <p:spPr>
          <a:xfrm>
            <a:off x="304800" y="2133600"/>
            <a:ext cx="8534400" cy="4093428"/>
          </a:xfrm>
          <a:prstGeom prst="rect">
            <a:avLst/>
          </a:prstGeom>
          <a:noFill/>
        </p:spPr>
        <p:txBody>
          <a:bodyPr wrap="square" rtlCol="0">
            <a:spAutoFit/>
          </a:bodyPr>
          <a:lstStyle/>
          <a:p>
            <a:pPr algn="just"/>
            <a:r>
              <a:rPr lang="en-IN" sz="1300" dirty="0" smtClean="0">
                <a:solidFill>
                  <a:srgbClr val="BF8F00"/>
                </a:solidFill>
                <a:latin typeface="Segoe UI" pitchFamily="34" charset="0"/>
                <a:ea typeface="Segoe UI" pitchFamily="34" charset="0"/>
                <a:cs typeface="Segoe UI" pitchFamily="34" charset="0"/>
              </a:rPr>
              <a:t>33-year-old </a:t>
            </a:r>
            <a:r>
              <a:rPr lang="en-IN" sz="1300" dirty="0" err="1" smtClean="0">
                <a:solidFill>
                  <a:srgbClr val="BF8F00"/>
                </a:solidFill>
                <a:latin typeface="Segoe UI" pitchFamily="34" charset="0"/>
                <a:ea typeface="Segoe UI" pitchFamily="34" charset="0"/>
                <a:cs typeface="Segoe UI" pitchFamily="34" charset="0"/>
              </a:rPr>
              <a:t>Reshma</a:t>
            </a:r>
            <a:r>
              <a:rPr lang="en-IN" sz="1300" dirty="0" smtClean="0">
                <a:solidFill>
                  <a:srgbClr val="BF8F00"/>
                </a:solidFill>
                <a:latin typeface="Segoe UI" pitchFamily="34" charset="0"/>
                <a:ea typeface="Segoe UI" pitchFamily="34" charset="0"/>
                <a:cs typeface="Segoe UI" pitchFamily="34" charset="0"/>
              </a:rPr>
              <a:t> views a job as the window to solve her problems – a means to provide a better life for her two children, and financial support for her husband,  who is currently the sole breadwinner of the family. </a:t>
            </a:r>
            <a:r>
              <a:rPr lang="en-IN" sz="1300" dirty="0" err="1" smtClean="0">
                <a:solidFill>
                  <a:srgbClr val="BF8F00"/>
                </a:solidFill>
                <a:latin typeface="Segoe UI" pitchFamily="34" charset="0"/>
                <a:ea typeface="Segoe UI" pitchFamily="34" charset="0"/>
                <a:cs typeface="Segoe UI" pitchFamily="34" charset="0"/>
              </a:rPr>
              <a:t>Reshma</a:t>
            </a:r>
            <a:r>
              <a:rPr lang="en-IN" sz="1300" dirty="0" smtClean="0">
                <a:solidFill>
                  <a:srgbClr val="BF8F00"/>
                </a:solidFill>
                <a:latin typeface="Segoe UI" pitchFamily="34" charset="0"/>
                <a:ea typeface="Segoe UI" pitchFamily="34" charset="0"/>
                <a:cs typeface="Segoe UI" pitchFamily="34" charset="0"/>
              </a:rPr>
              <a:t> is undergoing practical training at the Das Hospital and will soon be ready to take up a job in Home Care or Hospitals. She acknowledges the role that the BARTI-</a:t>
            </a:r>
            <a:r>
              <a:rPr lang="en-IN" sz="1300" i="1" dirty="0" smtClean="0">
                <a:solidFill>
                  <a:srgbClr val="BF8F00"/>
                </a:solidFill>
                <a:latin typeface="Segoe UI" pitchFamily="34" charset="0"/>
                <a:ea typeface="Segoe UI" pitchFamily="34" charset="0"/>
                <a:cs typeface="Segoe UI" pitchFamily="34" charset="0"/>
              </a:rPr>
              <a:t> </a:t>
            </a:r>
            <a:r>
              <a:rPr lang="en-IN" sz="1300" i="1" dirty="0" err="1" smtClean="0">
                <a:solidFill>
                  <a:srgbClr val="BF8F00"/>
                </a:solidFill>
                <a:latin typeface="Segoe UI" pitchFamily="34" charset="0"/>
                <a:ea typeface="Segoe UI" pitchFamily="34" charset="0"/>
                <a:cs typeface="Segoe UI" pitchFamily="34" charset="0"/>
              </a:rPr>
              <a:t>Vikalp</a:t>
            </a:r>
            <a:r>
              <a:rPr lang="en-IN" sz="1300" i="1" dirty="0" smtClean="0">
                <a:solidFill>
                  <a:srgbClr val="BF8F00"/>
                </a:solidFill>
                <a:latin typeface="Segoe UI" pitchFamily="34" charset="0"/>
                <a:ea typeface="Segoe UI" pitchFamily="34" charset="0"/>
                <a:cs typeface="Segoe UI" pitchFamily="34" charset="0"/>
              </a:rPr>
              <a:t> </a:t>
            </a:r>
            <a:r>
              <a:rPr lang="en-IN" sz="1300" dirty="0" smtClean="0">
                <a:solidFill>
                  <a:srgbClr val="BF8F00"/>
                </a:solidFill>
                <a:latin typeface="Segoe UI" pitchFamily="34" charset="0"/>
                <a:ea typeface="Segoe UI" pitchFamily="34" charset="0"/>
                <a:cs typeface="Segoe UI" pitchFamily="34" charset="0"/>
              </a:rPr>
              <a:t>program has played in improving her prospects.</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 </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Under </a:t>
            </a:r>
            <a:r>
              <a:rPr lang="en-IN" sz="1300" i="1" dirty="0" err="1" smtClean="0">
                <a:solidFill>
                  <a:srgbClr val="BF8F00"/>
                </a:solidFill>
                <a:latin typeface="Segoe UI" pitchFamily="34" charset="0"/>
                <a:ea typeface="Segoe UI" pitchFamily="34" charset="0"/>
                <a:cs typeface="Segoe UI" pitchFamily="34" charset="0"/>
              </a:rPr>
              <a:t>Vikalp</a:t>
            </a:r>
            <a:r>
              <a:rPr lang="en-IN" sz="1300" dirty="0" smtClean="0">
                <a:solidFill>
                  <a:srgbClr val="BF8F00"/>
                </a:solidFill>
                <a:latin typeface="Segoe UI" pitchFamily="34" charset="0"/>
                <a:ea typeface="Segoe UI" pitchFamily="34" charset="0"/>
                <a:cs typeface="Segoe UI" pitchFamily="34" charset="0"/>
              </a:rPr>
              <a:t>, </a:t>
            </a:r>
            <a:r>
              <a:rPr lang="en-IN" sz="1300" dirty="0" err="1" smtClean="0">
                <a:solidFill>
                  <a:srgbClr val="BF8F00"/>
                </a:solidFill>
                <a:latin typeface="Segoe UI" pitchFamily="34" charset="0"/>
                <a:ea typeface="Segoe UI" pitchFamily="34" charset="0"/>
                <a:cs typeface="Segoe UI" pitchFamily="34" charset="0"/>
              </a:rPr>
              <a:t>Reshma</a:t>
            </a:r>
            <a:r>
              <a:rPr lang="en-IN" sz="1300" dirty="0" smtClean="0">
                <a:solidFill>
                  <a:srgbClr val="BF8F00"/>
                </a:solidFill>
                <a:latin typeface="Segoe UI" pitchFamily="34" charset="0"/>
                <a:ea typeface="Segoe UI" pitchFamily="34" charset="0"/>
                <a:cs typeface="Segoe UI" pitchFamily="34" charset="0"/>
              </a:rPr>
              <a:t> was offered an opportunity to undertake the Bedside Assistant course at </a:t>
            </a:r>
            <a:r>
              <a:rPr lang="en-IN" sz="1300" dirty="0" err="1" smtClean="0">
                <a:solidFill>
                  <a:srgbClr val="BF8F00"/>
                </a:solidFill>
                <a:latin typeface="Segoe UI" pitchFamily="34" charset="0"/>
                <a:ea typeface="Segoe UI" pitchFamily="34" charset="0"/>
                <a:cs typeface="Segoe UI" pitchFamily="34" charset="0"/>
              </a:rPr>
              <a:t>Pratham</a:t>
            </a:r>
            <a:r>
              <a:rPr lang="en-IN" sz="1300" dirty="0" smtClean="0">
                <a:solidFill>
                  <a:srgbClr val="BF8F00"/>
                </a:solidFill>
                <a:latin typeface="Segoe UI" pitchFamily="34" charset="0"/>
                <a:ea typeface="Segoe UI" pitchFamily="34" charset="0"/>
                <a:cs typeface="Segoe UI" pitchFamily="34" charset="0"/>
              </a:rPr>
              <a:t> paying as little as INR 1,000, 10% of the total fees.  She says, “If I get good marks in the exam, they will refund this amount too.”</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 </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err="1" smtClean="0">
                <a:solidFill>
                  <a:srgbClr val="BF8F00"/>
                </a:solidFill>
                <a:latin typeface="Segoe UI" pitchFamily="34" charset="0"/>
                <a:ea typeface="Segoe UI" pitchFamily="34" charset="0"/>
                <a:cs typeface="Segoe UI" pitchFamily="34" charset="0"/>
              </a:rPr>
              <a:t>Reshma</a:t>
            </a:r>
            <a:r>
              <a:rPr lang="en-IN" sz="1300" dirty="0" smtClean="0">
                <a:solidFill>
                  <a:srgbClr val="BF8F00"/>
                </a:solidFill>
                <a:latin typeface="Segoe UI" pitchFamily="34" charset="0"/>
                <a:ea typeface="Segoe UI" pitchFamily="34" charset="0"/>
                <a:cs typeface="Segoe UI" pitchFamily="34" charset="0"/>
              </a:rPr>
              <a:t> first came across the program during a visit to </a:t>
            </a:r>
            <a:r>
              <a:rPr lang="en-IN" sz="1300" dirty="0" err="1" smtClean="0">
                <a:solidFill>
                  <a:srgbClr val="BF8F00"/>
                </a:solidFill>
                <a:latin typeface="Segoe UI" pitchFamily="34" charset="0"/>
                <a:ea typeface="Segoe UI" pitchFamily="34" charset="0"/>
                <a:cs typeface="Segoe UI" pitchFamily="34" charset="0"/>
              </a:rPr>
              <a:t>Pratham</a:t>
            </a:r>
            <a:r>
              <a:rPr lang="en-IN" sz="1300" dirty="0" smtClean="0">
                <a:solidFill>
                  <a:srgbClr val="BF8F00"/>
                </a:solidFill>
                <a:latin typeface="Segoe UI" pitchFamily="34" charset="0"/>
                <a:ea typeface="Segoe UI" pitchFamily="34" charset="0"/>
                <a:cs typeface="Segoe UI" pitchFamily="34" charset="0"/>
              </a:rPr>
              <a:t> for a job. At the career </a:t>
            </a:r>
            <a:r>
              <a:rPr lang="en-IN" sz="1300" dirty="0" err="1" smtClean="0">
                <a:solidFill>
                  <a:srgbClr val="BF8F00"/>
                </a:solidFill>
                <a:latin typeface="Segoe UI" pitchFamily="34" charset="0"/>
                <a:ea typeface="Segoe UI" pitchFamily="34" charset="0"/>
                <a:cs typeface="Segoe UI" pitchFamily="34" charset="0"/>
              </a:rPr>
              <a:t>mela</a:t>
            </a:r>
            <a:r>
              <a:rPr lang="en-IN" sz="1300" dirty="0" smtClean="0">
                <a:solidFill>
                  <a:srgbClr val="BF8F00"/>
                </a:solidFill>
                <a:latin typeface="Segoe UI" pitchFamily="34" charset="0"/>
                <a:ea typeface="Segoe UI" pitchFamily="34" charset="0"/>
                <a:cs typeface="Segoe UI" pitchFamily="34" charset="0"/>
              </a:rPr>
              <a:t>, a range of course options invoked her interest. and the Bedside Assistant course offered </a:t>
            </a:r>
            <a:r>
              <a:rPr lang="en-IN" sz="1300" dirty="0" err="1" smtClean="0">
                <a:solidFill>
                  <a:srgbClr val="BF8F00"/>
                </a:solidFill>
                <a:latin typeface="Segoe UI" pitchFamily="34" charset="0"/>
                <a:ea typeface="Segoe UI" pitchFamily="34" charset="0"/>
                <a:cs typeface="Segoe UI" pitchFamily="34" charset="0"/>
              </a:rPr>
              <a:t>Reshma</a:t>
            </a:r>
            <a:r>
              <a:rPr lang="en-IN" sz="1300" dirty="0" smtClean="0">
                <a:solidFill>
                  <a:srgbClr val="BF8F00"/>
                </a:solidFill>
                <a:latin typeface="Segoe UI" pitchFamily="34" charset="0"/>
                <a:ea typeface="Segoe UI" pitchFamily="34" charset="0"/>
                <a:cs typeface="Segoe UI" pitchFamily="34" charset="0"/>
              </a:rPr>
              <a:t> a wonderful opportunity. </a:t>
            </a:r>
            <a:r>
              <a:rPr lang="en-IN" sz="1300" dirty="0" err="1" smtClean="0">
                <a:solidFill>
                  <a:srgbClr val="BF8F00"/>
                </a:solidFill>
                <a:latin typeface="Segoe UI" pitchFamily="34" charset="0"/>
                <a:ea typeface="Segoe UI" pitchFamily="34" charset="0"/>
                <a:cs typeface="Segoe UI" pitchFamily="34" charset="0"/>
              </a:rPr>
              <a:t>Reshma</a:t>
            </a:r>
            <a:r>
              <a:rPr lang="en-IN" sz="1300" dirty="0" smtClean="0">
                <a:solidFill>
                  <a:srgbClr val="BF8F00"/>
                </a:solidFill>
                <a:latin typeface="Segoe UI" pitchFamily="34" charset="0"/>
                <a:ea typeface="Segoe UI" pitchFamily="34" charset="0"/>
                <a:cs typeface="Segoe UI" pitchFamily="34" charset="0"/>
              </a:rPr>
              <a:t> had been interested in nursing work before. With this course, she could do the work she always wanted. </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 </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At </a:t>
            </a:r>
            <a:r>
              <a:rPr lang="en-IN" sz="1300" dirty="0" err="1" smtClean="0">
                <a:solidFill>
                  <a:srgbClr val="BF8F00"/>
                </a:solidFill>
                <a:latin typeface="Segoe UI" pitchFamily="34" charset="0"/>
                <a:ea typeface="Segoe UI" pitchFamily="34" charset="0"/>
                <a:cs typeface="Segoe UI" pitchFamily="34" charset="0"/>
              </a:rPr>
              <a:t>Pratham</a:t>
            </a:r>
            <a:r>
              <a:rPr lang="en-IN" sz="1300" dirty="0" smtClean="0">
                <a:solidFill>
                  <a:srgbClr val="BF8F00"/>
                </a:solidFill>
                <a:latin typeface="Segoe UI" pitchFamily="34" charset="0"/>
                <a:ea typeface="Segoe UI" pitchFamily="34" charset="0"/>
                <a:cs typeface="Segoe UI" pitchFamily="34" charset="0"/>
              </a:rPr>
              <a:t>, trainers worked closely with her to make her aware on the different elements of nursing. The training at </a:t>
            </a:r>
            <a:r>
              <a:rPr lang="en-IN" sz="1300" dirty="0" err="1" smtClean="0">
                <a:solidFill>
                  <a:srgbClr val="BF8F00"/>
                </a:solidFill>
                <a:latin typeface="Segoe UI" pitchFamily="34" charset="0"/>
                <a:ea typeface="Segoe UI" pitchFamily="34" charset="0"/>
                <a:cs typeface="Segoe UI" pitchFamily="34" charset="0"/>
              </a:rPr>
              <a:t>Pratham</a:t>
            </a:r>
            <a:r>
              <a:rPr lang="en-IN" sz="1300" dirty="0" smtClean="0">
                <a:solidFill>
                  <a:srgbClr val="BF8F00"/>
                </a:solidFill>
                <a:latin typeface="Segoe UI" pitchFamily="34" charset="0"/>
                <a:ea typeface="Segoe UI" pitchFamily="34" charset="0"/>
                <a:cs typeface="Segoe UI" pitchFamily="34" charset="0"/>
              </a:rPr>
              <a:t> was split into classroom and practical training. Theoretical sessions on hygiene, anatomy prepared her for stint at Das Hospital. Daily English speaking classes and computer training has improved her confidence.  </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 </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err="1" smtClean="0">
                <a:solidFill>
                  <a:srgbClr val="BF8F00"/>
                </a:solidFill>
                <a:latin typeface="Segoe UI" pitchFamily="34" charset="0"/>
                <a:ea typeface="Segoe UI" pitchFamily="34" charset="0"/>
                <a:cs typeface="Segoe UI" pitchFamily="34" charset="0"/>
              </a:rPr>
              <a:t>Reshma’s</a:t>
            </a:r>
            <a:r>
              <a:rPr lang="en-IN" sz="1300" dirty="0" smtClean="0">
                <a:solidFill>
                  <a:srgbClr val="BF8F00"/>
                </a:solidFill>
                <a:latin typeface="Segoe UI" pitchFamily="34" charset="0"/>
                <a:ea typeface="Segoe UI" pitchFamily="34" charset="0"/>
                <a:cs typeface="Segoe UI" pitchFamily="34" charset="0"/>
              </a:rPr>
              <a:t> experience at Das Hospital has reinforced her belief that nursing is the right career. “Two patients have told me that I would be a good nurse!”, she says. </a:t>
            </a:r>
            <a:endParaRPr lang="en-US" sz="1300" dirty="0" smtClean="0">
              <a:solidFill>
                <a:srgbClr val="BF8F00"/>
              </a:solidFill>
              <a:latin typeface="Segoe UI" pitchFamily="34" charset="0"/>
              <a:ea typeface="Segoe UI" pitchFamily="34" charset="0"/>
              <a:cs typeface="Segoe UI" pitchFamily="34" charset="0"/>
            </a:endParaRPr>
          </a:p>
          <a:p>
            <a:pPr algn="just"/>
            <a:endParaRPr lang="en-US" sz="1300" dirty="0">
              <a:solidFill>
                <a:srgbClr val="BF8F00"/>
              </a:solidFill>
              <a:latin typeface="Segoe UI" pitchFamily="34" charset="0"/>
              <a:ea typeface="Segoe UI" pitchFamily="34" charset="0"/>
              <a:cs typeface="Segoe U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52400"/>
          <a:ext cx="8839200" cy="6629400"/>
        </p:xfrm>
        <a:graphic>
          <a:graphicData uri="http://schemas.openxmlformats.org/drawingml/2006/table">
            <a:tbl>
              <a:tblPr/>
              <a:tblGrid>
                <a:gridCol w="8839200"/>
              </a:tblGrid>
              <a:tr h="1981200">
                <a:tc>
                  <a:txBody>
                    <a:bodyPr/>
                    <a:lstStyle/>
                    <a:p>
                      <a:pPr marL="0" marR="0" algn="just">
                        <a:lnSpc>
                          <a:spcPct val="110000"/>
                        </a:lnSpc>
                        <a:spcBef>
                          <a:spcPts val="1200"/>
                        </a:spcBef>
                        <a:spcAft>
                          <a:spcPts val="0"/>
                        </a:spcAft>
                      </a:pPr>
                      <a:endParaRPr lang="en-US" sz="700" b="1" dirty="0">
                        <a:latin typeface="Segoe UI"/>
                        <a:ea typeface="ＭＳ ゴシック"/>
                        <a:cs typeface="Mangal"/>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4648200">
                <a:tc>
                  <a:txBody>
                    <a:bodyPr/>
                    <a:lstStyle/>
                    <a:p>
                      <a:pPr marL="0" marR="0" algn="l"/>
                      <a:endParaRPr lang="en-IN" sz="1200" b="0" dirty="0" smtClean="0">
                        <a:solidFill>
                          <a:srgbClr val="BF8F00"/>
                        </a:solidFill>
                        <a:latin typeface="Segoe UI" pitchFamily="34" charset="0"/>
                        <a:ea typeface="Segoe UI" pitchFamily="34" charset="0"/>
                        <a:cs typeface="Segoe UI" pitchFamily="34" charset="0"/>
                      </a:endParaRPr>
                    </a:p>
                    <a:p>
                      <a:r>
                        <a:rPr lang="en-IN" sz="1800" kern="1200" dirty="0" smtClean="0">
                          <a:solidFill>
                            <a:schemeClr val="tx1"/>
                          </a:solidFill>
                          <a:latin typeface="+mn-lt"/>
                          <a:ea typeface="+mn-ea"/>
                          <a:cs typeface="+mn-cs"/>
                        </a:rPr>
                        <a:t> </a:t>
                      </a:r>
                      <a:endParaRPr lang="en-US" sz="1800" kern="1200" dirty="0" smtClean="0">
                        <a:solidFill>
                          <a:schemeClr val="tx1"/>
                        </a:solidFill>
                        <a:latin typeface="+mn-lt"/>
                        <a:ea typeface="+mn-ea"/>
                        <a:cs typeface="+mn-cs"/>
                      </a:endParaRPr>
                    </a:p>
                    <a:p>
                      <a:r>
                        <a:rPr lang="en-IN" sz="1800" kern="1200" dirty="0" smtClean="0">
                          <a:solidFill>
                            <a:schemeClr val="tx1"/>
                          </a:solidFill>
                          <a:latin typeface="+mn-lt"/>
                          <a:ea typeface="+mn-ea"/>
                          <a:cs typeface="+mn-cs"/>
                        </a:rPr>
                        <a:t> </a:t>
                      </a:r>
                      <a:endParaRPr lang="en-US" sz="1800" kern="1200" dirty="0" smtClean="0">
                        <a:solidFill>
                          <a:schemeClr val="tx1"/>
                        </a:solidFill>
                        <a:latin typeface="+mn-lt"/>
                        <a:ea typeface="+mn-ea"/>
                        <a:cs typeface="+mn-cs"/>
                      </a:endParaRPr>
                    </a:p>
                    <a:p>
                      <a:pPr marL="0" marR="0" algn="l"/>
                      <a:endParaRPr lang="en-US" sz="1200" b="1" dirty="0">
                        <a:latin typeface="Segoe UI" pitchFamily="34" charset="0"/>
                        <a:ea typeface="Segoe UI" pitchFamily="34" charset="0"/>
                        <a:cs typeface="Segoe UI" pitchFamily="34" charset="0"/>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FC0"/>
                    </a:solidFill>
                  </a:tcPr>
                </a:tc>
              </a:tr>
            </a:tbl>
          </a:graphicData>
        </a:graphic>
      </p:graphicFrame>
      <p:sp>
        <p:nvSpPr>
          <p:cNvPr id="6" name="TextBox 5"/>
          <p:cNvSpPr txBox="1"/>
          <p:nvPr/>
        </p:nvSpPr>
        <p:spPr>
          <a:xfrm>
            <a:off x="1828800" y="304800"/>
            <a:ext cx="5334000" cy="2031325"/>
          </a:xfrm>
          <a:prstGeom prst="rect">
            <a:avLst/>
          </a:prstGeom>
          <a:noFill/>
        </p:spPr>
        <p:txBody>
          <a:bodyPr wrap="square" rtlCol="0">
            <a:spAutoFit/>
          </a:bodyPr>
          <a:lstStyle/>
          <a:p>
            <a:r>
              <a:rPr lang="en-IN" sz="2000" dirty="0" smtClean="0">
                <a:solidFill>
                  <a:srgbClr val="A45404"/>
                </a:solidFill>
                <a:latin typeface="Lexia"/>
                <a:ea typeface="ＭＳ ゴシック"/>
                <a:cs typeface="Mangal"/>
              </a:rPr>
              <a:t>Harish </a:t>
            </a:r>
            <a:r>
              <a:rPr lang="en-IN" sz="2000" dirty="0" err="1" smtClean="0">
                <a:solidFill>
                  <a:srgbClr val="A45404"/>
                </a:solidFill>
                <a:latin typeface="Lexia"/>
                <a:ea typeface="ＭＳ ゴシック"/>
                <a:cs typeface="Mangal"/>
              </a:rPr>
              <a:t>Bhadrige</a:t>
            </a:r>
            <a:r>
              <a:rPr lang="en-IN" sz="2000" dirty="0" smtClean="0">
                <a:solidFill>
                  <a:srgbClr val="A45404"/>
                </a:solidFill>
                <a:latin typeface="Lexia"/>
                <a:ea typeface="ＭＳ ゴシック"/>
                <a:cs typeface="Mangal"/>
              </a:rPr>
              <a:t> </a:t>
            </a:r>
            <a:endParaRPr lang="en-US" sz="2000" dirty="0" smtClean="0">
              <a:solidFill>
                <a:srgbClr val="A45404"/>
              </a:solidFill>
              <a:latin typeface="Lexia"/>
              <a:ea typeface="ＭＳ ゴシック"/>
              <a:cs typeface="Mangal"/>
            </a:endParaRPr>
          </a:p>
          <a:p>
            <a:r>
              <a:rPr lang="en-IN" sz="2000" dirty="0" smtClean="0">
                <a:solidFill>
                  <a:srgbClr val="A45404"/>
                </a:solidFill>
                <a:latin typeface="Lexia"/>
                <a:ea typeface="ＭＳ ゴシック"/>
                <a:cs typeface="Mangal"/>
              </a:rPr>
              <a:t>Four-Wheeler at Don </a:t>
            </a:r>
            <a:r>
              <a:rPr lang="en-IN" sz="2000" dirty="0" err="1" smtClean="0">
                <a:solidFill>
                  <a:srgbClr val="A45404"/>
                </a:solidFill>
                <a:latin typeface="Lexia"/>
                <a:ea typeface="ＭＳ ゴシック"/>
                <a:cs typeface="Mangal"/>
              </a:rPr>
              <a:t>Bosco</a:t>
            </a:r>
            <a:r>
              <a:rPr lang="en-IN" sz="2000" dirty="0" smtClean="0">
                <a:solidFill>
                  <a:srgbClr val="A45404"/>
                </a:solidFill>
                <a:latin typeface="Lexia"/>
                <a:ea typeface="ＭＳ ゴシック"/>
                <a:cs typeface="Mangal"/>
              </a:rPr>
              <a:t> (Phase 1)</a:t>
            </a:r>
            <a:endParaRPr lang="en-US" sz="2000" dirty="0" smtClean="0">
              <a:solidFill>
                <a:srgbClr val="A45404"/>
              </a:solidFill>
              <a:latin typeface="Lexia"/>
              <a:ea typeface="ＭＳ ゴシック"/>
              <a:cs typeface="Mangal"/>
            </a:endParaRPr>
          </a:p>
          <a:p>
            <a:r>
              <a:rPr lang="en-IN" sz="2000" b="1" dirty="0" smtClean="0"/>
              <a:t> </a:t>
            </a:r>
            <a:endParaRPr lang="en-US" sz="2000" dirty="0" smtClean="0"/>
          </a:p>
          <a:p>
            <a:endParaRPr lang="en-IN" sz="1600" i="1" dirty="0" smtClean="0">
              <a:solidFill>
                <a:srgbClr val="767171"/>
              </a:solidFill>
              <a:latin typeface="Lexia"/>
              <a:ea typeface="ＭＳ ゴシック"/>
              <a:cs typeface="Mangal"/>
            </a:endParaRPr>
          </a:p>
          <a:p>
            <a:r>
              <a:rPr lang="en-IN" sz="1600" i="1" dirty="0" err="1" smtClean="0">
                <a:solidFill>
                  <a:srgbClr val="767171"/>
                </a:solidFill>
                <a:latin typeface="Lexia"/>
                <a:ea typeface="ＭＳ ゴシック"/>
                <a:cs typeface="Mangal"/>
              </a:rPr>
              <a:t>Vikalp</a:t>
            </a:r>
            <a:r>
              <a:rPr lang="en-IN" sz="1600" i="1" dirty="0" smtClean="0">
                <a:solidFill>
                  <a:srgbClr val="767171"/>
                </a:solidFill>
                <a:latin typeface="Lexia"/>
                <a:ea typeface="ＭＳ ゴシック"/>
                <a:cs typeface="Mangal"/>
              </a:rPr>
              <a:t> has offered 29-year-old Harish a second chance in the automotive industry. </a:t>
            </a:r>
            <a:endParaRPr lang="en-US" sz="1600" i="1" dirty="0" smtClean="0">
              <a:solidFill>
                <a:srgbClr val="767171"/>
              </a:solidFill>
              <a:latin typeface="Lexia"/>
              <a:ea typeface="ＭＳ ゴシック"/>
              <a:cs typeface="Mangal"/>
            </a:endParaRPr>
          </a:p>
          <a:p>
            <a:endParaRPr lang="en-US" dirty="0"/>
          </a:p>
        </p:txBody>
      </p:sp>
      <p:pic>
        <p:nvPicPr>
          <p:cNvPr id="5" name="Picture 4" descr="Harish Bhadrige_Don Bosco"/>
          <p:cNvPicPr/>
          <p:nvPr/>
        </p:nvPicPr>
        <p:blipFill>
          <a:blip r:embed="rId2" cstate="print"/>
          <a:srcRect/>
          <a:stretch>
            <a:fillRect/>
          </a:stretch>
        </p:blipFill>
        <p:spPr bwMode="auto">
          <a:xfrm>
            <a:off x="304800" y="304800"/>
            <a:ext cx="1447800" cy="1676400"/>
          </a:xfrm>
          <a:prstGeom prst="rect">
            <a:avLst/>
          </a:prstGeom>
          <a:noFill/>
          <a:ln w="3175" cmpd="dbl">
            <a:solidFill>
              <a:schemeClr val="tx1">
                <a:lumMod val="65000"/>
                <a:lumOff val="35000"/>
              </a:schemeClr>
            </a:solidFill>
            <a:miter lim="800000"/>
            <a:headEnd/>
            <a:tailEnd/>
          </a:ln>
        </p:spPr>
      </p:pic>
      <p:pic>
        <p:nvPicPr>
          <p:cNvPr id="7" name="Picture 6" descr="SVP logo 2.jpg"/>
          <p:cNvPicPr>
            <a:picLocks noChangeAspect="1"/>
          </p:cNvPicPr>
          <p:nvPr/>
        </p:nvPicPr>
        <p:blipFill>
          <a:blip r:embed="rId3" cstate="print"/>
          <a:srcRect l="17420" r="19592" b="26869"/>
          <a:stretch>
            <a:fillRect/>
          </a:stretch>
        </p:blipFill>
        <p:spPr>
          <a:xfrm>
            <a:off x="7207955" y="381000"/>
            <a:ext cx="1718733" cy="1600200"/>
          </a:xfrm>
          <a:prstGeom prst="rect">
            <a:avLst/>
          </a:prstGeom>
        </p:spPr>
      </p:pic>
      <p:sp>
        <p:nvSpPr>
          <p:cNvPr id="8" name="TextBox 7"/>
          <p:cNvSpPr txBox="1"/>
          <p:nvPr/>
        </p:nvSpPr>
        <p:spPr>
          <a:xfrm>
            <a:off x="304800" y="2209800"/>
            <a:ext cx="8534400" cy="4973669"/>
          </a:xfrm>
          <a:prstGeom prst="rect">
            <a:avLst/>
          </a:prstGeom>
          <a:noFill/>
        </p:spPr>
        <p:txBody>
          <a:bodyPr wrap="square" rtlCol="0">
            <a:spAutoFit/>
          </a:bodyPr>
          <a:lstStyle/>
          <a:p>
            <a:pPr algn="just"/>
            <a:r>
              <a:rPr lang="en-IN" sz="1220" dirty="0" smtClean="0">
                <a:solidFill>
                  <a:srgbClr val="BF8F00"/>
                </a:solidFill>
                <a:latin typeface="Segoe UI" pitchFamily="34" charset="0"/>
                <a:ea typeface="Segoe UI" pitchFamily="34" charset="0"/>
                <a:cs typeface="Segoe UI" pitchFamily="34" charset="0"/>
              </a:rPr>
              <a:t>As Harish awaits his first job interview, he hopes to finally get the opportunity he has been looking for quite some time now. Starting young in the automotive industry did not pay off for him.  Post Class XII, a job at Imperial Motors paid poorly. An apprenticeship role as a trainer at Mahindra was </a:t>
            </a:r>
            <a:r>
              <a:rPr lang="en-IN" sz="1220" dirty="0" err="1" smtClean="0">
                <a:solidFill>
                  <a:srgbClr val="BF8F00"/>
                </a:solidFill>
                <a:latin typeface="Segoe UI" pitchFamily="34" charset="0"/>
                <a:ea typeface="Segoe UI" pitchFamily="34" charset="0"/>
                <a:cs typeface="Segoe UI" pitchFamily="34" charset="0"/>
              </a:rPr>
              <a:t>shortlived</a:t>
            </a:r>
            <a:r>
              <a:rPr lang="en-IN" sz="1220" dirty="0" smtClean="0">
                <a:solidFill>
                  <a:srgbClr val="BF8F00"/>
                </a:solidFill>
                <a:latin typeface="Segoe UI" pitchFamily="34" charset="0"/>
                <a:ea typeface="Segoe UI" pitchFamily="34" charset="0"/>
                <a:cs typeface="Segoe UI" pitchFamily="34" charset="0"/>
              </a:rPr>
              <a:t> following a hand injury. After a three-year break after graduation, returning to the same job market was hard. Reluctantly he had to accept a job in a hospital to support himself financially.  </a:t>
            </a:r>
          </a:p>
          <a:p>
            <a:pPr algn="just"/>
            <a:endParaRPr lang="en-US" sz="1220" dirty="0" smtClean="0">
              <a:solidFill>
                <a:srgbClr val="BF8F00"/>
              </a:solidFill>
              <a:latin typeface="Segoe UI" pitchFamily="34" charset="0"/>
              <a:ea typeface="Segoe UI" pitchFamily="34" charset="0"/>
              <a:cs typeface="Segoe UI" pitchFamily="34" charset="0"/>
            </a:endParaRPr>
          </a:p>
          <a:p>
            <a:pPr algn="just"/>
            <a:r>
              <a:rPr lang="en-IN" sz="1220" i="1" dirty="0" err="1" smtClean="0">
                <a:solidFill>
                  <a:srgbClr val="BF8F00"/>
                </a:solidFill>
                <a:latin typeface="Segoe UI" pitchFamily="34" charset="0"/>
                <a:ea typeface="Segoe UI" pitchFamily="34" charset="0"/>
                <a:cs typeface="Segoe UI" pitchFamily="34" charset="0"/>
              </a:rPr>
              <a:t>Vikalp</a:t>
            </a:r>
            <a:r>
              <a:rPr lang="en-IN" sz="1220" dirty="0" smtClean="0">
                <a:solidFill>
                  <a:srgbClr val="BF8F00"/>
                </a:solidFill>
                <a:latin typeface="Segoe UI" pitchFamily="34" charset="0"/>
                <a:ea typeface="Segoe UI" pitchFamily="34" charset="0"/>
                <a:cs typeface="Segoe UI" pitchFamily="34" charset="0"/>
              </a:rPr>
              <a:t>, the skill development program sponsored by BARTI has now offered him a second chance. Harish had come across the advertisement by BARTI for the career </a:t>
            </a:r>
            <a:r>
              <a:rPr lang="en-IN" sz="1220" i="1" dirty="0" err="1" smtClean="0">
                <a:solidFill>
                  <a:srgbClr val="BF8F00"/>
                </a:solidFill>
                <a:latin typeface="Segoe UI" pitchFamily="34" charset="0"/>
                <a:ea typeface="Segoe UI" pitchFamily="34" charset="0"/>
                <a:cs typeface="Segoe UI" pitchFamily="34" charset="0"/>
              </a:rPr>
              <a:t>mela</a:t>
            </a:r>
            <a:r>
              <a:rPr lang="en-IN" sz="1220" dirty="0" smtClean="0">
                <a:solidFill>
                  <a:srgbClr val="BF8F00"/>
                </a:solidFill>
                <a:latin typeface="Segoe UI" pitchFamily="34" charset="0"/>
                <a:ea typeface="Segoe UI" pitchFamily="34" charset="0"/>
                <a:cs typeface="Segoe UI" pitchFamily="34" charset="0"/>
              </a:rPr>
              <a:t> in a Marathi Newspaper. At the seminar, students were presented with vast range of course options across many sectors. However, with an interest in spare parts, the four-wheeler course by Don </a:t>
            </a:r>
            <a:r>
              <a:rPr lang="en-IN" sz="1220" dirty="0" err="1" smtClean="0">
                <a:solidFill>
                  <a:srgbClr val="BF8F00"/>
                </a:solidFill>
                <a:latin typeface="Segoe UI" pitchFamily="34" charset="0"/>
                <a:ea typeface="Segoe UI" pitchFamily="34" charset="0"/>
                <a:cs typeface="Segoe UI" pitchFamily="34" charset="0"/>
              </a:rPr>
              <a:t>Bosco</a:t>
            </a:r>
            <a:r>
              <a:rPr lang="en-IN" sz="1220" dirty="0" smtClean="0">
                <a:solidFill>
                  <a:srgbClr val="BF8F00"/>
                </a:solidFill>
                <a:latin typeface="Segoe UI" pitchFamily="34" charset="0"/>
                <a:ea typeface="Segoe UI" pitchFamily="34" charset="0"/>
                <a:cs typeface="Segoe UI" pitchFamily="34" charset="0"/>
              </a:rPr>
              <a:t> seemed the best option.</a:t>
            </a:r>
          </a:p>
          <a:p>
            <a:pPr algn="just"/>
            <a:endParaRPr lang="en-US" sz="1220" dirty="0" smtClean="0">
              <a:solidFill>
                <a:srgbClr val="BF8F00"/>
              </a:solidFill>
              <a:latin typeface="Segoe UI" pitchFamily="34" charset="0"/>
              <a:ea typeface="Segoe UI" pitchFamily="34" charset="0"/>
              <a:cs typeface="Segoe UI" pitchFamily="34" charset="0"/>
            </a:endParaRPr>
          </a:p>
          <a:p>
            <a:pPr algn="just"/>
            <a:r>
              <a:rPr lang="en-IN" sz="1220" dirty="0" smtClean="0">
                <a:solidFill>
                  <a:srgbClr val="BF8F00"/>
                </a:solidFill>
                <a:latin typeface="Segoe UI" pitchFamily="34" charset="0"/>
                <a:ea typeface="Segoe UI" pitchFamily="34" charset="0"/>
                <a:cs typeface="Segoe UI" pitchFamily="34" charset="0"/>
              </a:rPr>
              <a:t>The program, which caters to SC students, offered Harish a voucher, which later was to be redeemed at any of the institutes empanelled under </a:t>
            </a:r>
            <a:r>
              <a:rPr lang="en-IN" sz="1220" i="1" dirty="0" err="1" smtClean="0">
                <a:solidFill>
                  <a:srgbClr val="BF8F00"/>
                </a:solidFill>
                <a:latin typeface="Segoe UI" pitchFamily="34" charset="0"/>
                <a:ea typeface="Segoe UI" pitchFamily="34" charset="0"/>
                <a:cs typeface="Segoe UI" pitchFamily="34" charset="0"/>
              </a:rPr>
              <a:t>Vikalp</a:t>
            </a:r>
            <a:r>
              <a:rPr lang="en-IN" sz="1220" dirty="0" smtClean="0">
                <a:solidFill>
                  <a:srgbClr val="BF8F00"/>
                </a:solidFill>
                <a:latin typeface="Segoe UI" pitchFamily="34" charset="0"/>
                <a:ea typeface="Segoe UI" pitchFamily="34" charset="0"/>
                <a:cs typeface="Segoe UI" pitchFamily="34" charset="0"/>
              </a:rPr>
              <a:t>. This voucher scheme enabled Harish to undertake the course of his choice paying 10% of the actual course fees. “I didn’t have that much capacity to pay for the course without discount”, he says. Before joining Don </a:t>
            </a:r>
            <a:r>
              <a:rPr lang="en-IN" sz="1220" dirty="0" err="1" smtClean="0">
                <a:solidFill>
                  <a:srgbClr val="BF8F00"/>
                </a:solidFill>
                <a:latin typeface="Segoe UI" pitchFamily="34" charset="0"/>
                <a:ea typeface="Segoe UI" pitchFamily="34" charset="0"/>
                <a:cs typeface="Segoe UI" pitchFamily="34" charset="0"/>
              </a:rPr>
              <a:t>Bosco</a:t>
            </a:r>
            <a:r>
              <a:rPr lang="en-IN" sz="1220" dirty="0" smtClean="0">
                <a:solidFill>
                  <a:srgbClr val="BF8F00"/>
                </a:solidFill>
                <a:latin typeface="Segoe UI" pitchFamily="34" charset="0"/>
                <a:ea typeface="Segoe UI" pitchFamily="34" charset="0"/>
                <a:cs typeface="Segoe UI" pitchFamily="34" charset="0"/>
              </a:rPr>
              <a:t>, Harish  had been looking up for such institutes in Mumbai and </a:t>
            </a:r>
            <a:r>
              <a:rPr lang="en-IN" sz="1220" dirty="0" err="1" smtClean="0">
                <a:solidFill>
                  <a:srgbClr val="BF8F00"/>
                </a:solidFill>
                <a:latin typeface="Segoe UI" pitchFamily="34" charset="0"/>
                <a:ea typeface="Segoe UI" pitchFamily="34" charset="0"/>
                <a:cs typeface="Segoe UI" pitchFamily="34" charset="0"/>
              </a:rPr>
              <a:t>Nagpada</a:t>
            </a:r>
            <a:r>
              <a:rPr lang="en-IN" sz="1220" dirty="0" smtClean="0">
                <a:solidFill>
                  <a:srgbClr val="BF8F00"/>
                </a:solidFill>
                <a:latin typeface="Segoe UI" pitchFamily="34" charset="0"/>
                <a:ea typeface="Segoe UI" pitchFamily="34" charset="0"/>
                <a:cs typeface="Segoe UI" pitchFamily="34" charset="0"/>
              </a:rPr>
              <a:t>. “Even a one-year course of automobile costs INR one to one and a half </a:t>
            </a:r>
            <a:r>
              <a:rPr lang="en-IN" sz="1220" dirty="0" err="1" smtClean="0">
                <a:solidFill>
                  <a:srgbClr val="BF8F00"/>
                </a:solidFill>
                <a:latin typeface="Segoe UI" pitchFamily="34" charset="0"/>
                <a:ea typeface="Segoe UI" pitchFamily="34" charset="0"/>
                <a:cs typeface="Segoe UI" pitchFamily="34" charset="0"/>
              </a:rPr>
              <a:t>lakh</a:t>
            </a:r>
            <a:r>
              <a:rPr lang="en-IN" sz="1220" dirty="0" smtClean="0">
                <a:solidFill>
                  <a:srgbClr val="BF8F00"/>
                </a:solidFill>
                <a:latin typeface="Segoe UI" pitchFamily="34" charset="0"/>
                <a:ea typeface="Segoe UI" pitchFamily="34" charset="0"/>
                <a:cs typeface="Segoe UI" pitchFamily="34" charset="0"/>
              </a:rPr>
              <a:t>”, he says.</a:t>
            </a:r>
            <a:endParaRPr lang="en-US" sz="1220" dirty="0" smtClean="0">
              <a:solidFill>
                <a:srgbClr val="BF8F00"/>
              </a:solidFill>
              <a:latin typeface="Segoe UI" pitchFamily="34" charset="0"/>
              <a:ea typeface="Segoe UI" pitchFamily="34" charset="0"/>
              <a:cs typeface="Segoe UI" pitchFamily="34" charset="0"/>
            </a:endParaRPr>
          </a:p>
          <a:p>
            <a:pPr algn="just"/>
            <a:endParaRPr lang="en-IN" sz="1220" dirty="0" smtClean="0">
              <a:solidFill>
                <a:srgbClr val="BF8F00"/>
              </a:solidFill>
              <a:latin typeface="Segoe UI" pitchFamily="34" charset="0"/>
              <a:ea typeface="Segoe UI" pitchFamily="34" charset="0"/>
              <a:cs typeface="Segoe UI" pitchFamily="34" charset="0"/>
            </a:endParaRPr>
          </a:p>
          <a:p>
            <a:pPr algn="just"/>
            <a:r>
              <a:rPr lang="en-IN" sz="1220" dirty="0" smtClean="0">
                <a:solidFill>
                  <a:srgbClr val="BF8F00"/>
                </a:solidFill>
                <a:latin typeface="Segoe UI" pitchFamily="34" charset="0"/>
                <a:ea typeface="Segoe UI" pitchFamily="34" charset="0"/>
                <a:cs typeface="Segoe UI" pitchFamily="34" charset="0"/>
              </a:rPr>
              <a:t>For Harish, his experience and the training from Don </a:t>
            </a:r>
            <a:r>
              <a:rPr lang="en-IN" sz="1220" dirty="0" err="1" smtClean="0">
                <a:solidFill>
                  <a:srgbClr val="BF8F00"/>
                </a:solidFill>
                <a:latin typeface="Segoe UI" pitchFamily="34" charset="0"/>
                <a:ea typeface="Segoe UI" pitchFamily="34" charset="0"/>
                <a:cs typeface="Segoe UI" pitchFamily="34" charset="0"/>
              </a:rPr>
              <a:t>Bosco</a:t>
            </a:r>
            <a:r>
              <a:rPr lang="en-IN" sz="1220" dirty="0" smtClean="0">
                <a:solidFill>
                  <a:srgbClr val="BF8F00"/>
                </a:solidFill>
                <a:latin typeface="Segoe UI" pitchFamily="34" charset="0"/>
                <a:ea typeface="Segoe UI" pitchFamily="34" charset="0"/>
                <a:cs typeface="Segoe UI" pitchFamily="34" charset="0"/>
              </a:rPr>
              <a:t> are the only things he can rely on for a future in the industry. “When the vehicle arrives in store, we are expected to do everything. Companies do not teach anything,” he says. The six-month course at Don </a:t>
            </a:r>
            <a:r>
              <a:rPr lang="en-IN" sz="1220" dirty="0" err="1" smtClean="0">
                <a:solidFill>
                  <a:srgbClr val="BF8F00"/>
                </a:solidFill>
                <a:latin typeface="Segoe UI" pitchFamily="34" charset="0"/>
                <a:ea typeface="Segoe UI" pitchFamily="34" charset="0"/>
                <a:cs typeface="Segoe UI" pitchFamily="34" charset="0"/>
              </a:rPr>
              <a:t>Bosco</a:t>
            </a:r>
            <a:r>
              <a:rPr lang="en-IN" sz="1220" dirty="0" smtClean="0">
                <a:solidFill>
                  <a:srgbClr val="BF8F00"/>
                </a:solidFill>
                <a:latin typeface="Segoe UI" pitchFamily="34" charset="0"/>
                <a:ea typeface="Segoe UI" pitchFamily="34" charset="0"/>
                <a:cs typeface="Segoe UI" pitchFamily="34" charset="0"/>
              </a:rPr>
              <a:t> offered him both theory and technical knowledge including mechanics.</a:t>
            </a:r>
            <a:endParaRPr lang="en-US" sz="1220" dirty="0" smtClean="0">
              <a:solidFill>
                <a:srgbClr val="BF8F00"/>
              </a:solidFill>
              <a:latin typeface="Segoe UI" pitchFamily="34" charset="0"/>
              <a:ea typeface="Segoe UI" pitchFamily="34" charset="0"/>
              <a:cs typeface="Segoe UI" pitchFamily="34" charset="0"/>
            </a:endParaRPr>
          </a:p>
          <a:p>
            <a:pPr algn="just"/>
            <a:endParaRPr lang="en-IN" sz="1220" dirty="0" smtClean="0">
              <a:solidFill>
                <a:srgbClr val="BF8F00"/>
              </a:solidFill>
              <a:latin typeface="Segoe UI" pitchFamily="34" charset="0"/>
              <a:ea typeface="Segoe UI" pitchFamily="34" charset="0"/>
              <a:cs typeface="Segoe UI" pitchFamily="34" charset="0"/>
            </a:endParaRPr>
          </a:p>
          <a:p>
            <a:pPr algn="just"/>
            <a:r>
              <a:rPr lang="en-IN" sz="1220" dirty="0" smtClean="0">
                <a:solidFill>
                  <a:srgbClr val="BF8F00"/>
                </a:solidFill>
                <a:latin typeface="Segoe UI" pitchFamily="34" charset="0"/>
                <a:ea typeface="Segoe UI" pitchFamily="34" charset="0"/>
                <a:cs typeface="Segoe UI" pitchFamily="34" charset="0"/>
              </a:rPr>
              <a:t>Harish now only expects a little help with placement. With help from Don </a:t>
            </a:r>
            <a:r>
              <a:rPr lang="en-IN" sz="1220" dirty="0" err="1" smtClean="0">
                <a:solidFill>
                  <a:srgbClr val="BF8F00"/>
                </a:solidFill>
                <a:latin typeface="Segoe UI" pitchFamily="34" charset="0"/>
                <a:ea typeface="Segoe UI" pitchFamily="34" charset="0"/>
                <a:cs typeface="Segoe UI" pitchFamily="34" charset="0"/>
              </a:rPr>
              <a:t>Bosco</a:t>
            </a:r>
            <a:r>
              <a:rPr lang="en-IN" sz="1220" dirty="0" smtClean="0">
                <a:solidFill>
                  <a:srgbClr val="BF8F00"/>
                </a:solidFill>
                <a:latin typeface="Segoe UI" pitchFamily="34" charset="0"/>
                <a:ea typeface="Segoe UI" pitchFamily="34" charset="0"/>
                <a:cs typeface="Segoe UI" pitchFamily="34" charset="0"/>
              </a:rPr>
              <a:t>, he hopes to re-enter the industry as store room technician or a four-wheeler trainer. Harish belongs to a hard working family. With a good job, he hopes that he too can soon contribute to the family. </a:t>
            </a:r>
            <a:endParaRPr lang="en-US" sz="1220" dirty="0" smtClean="0">
              <a:solidFill>
                <a:srgbClr val="BF8F00"/>
              </a:solidFill>
              <a:latin typeface="Segoe UI" pitchFamily="34" charset="0"/>
              <a:ea typeface="Segoe UI" pitchFamily="34" charset="0"/>
              <a:cs typeface="Segoe UI" pitchFamily="34" charset="0"/>
            </a:endParaRPr>
          </a:p>
          <a:p>
            <a:pPr algn="just"/>
            <a:endParaRPr lang="en-US" sz="1220" dirty="0">
              <a:solidFill>
                <a:srgbClr val="BF8F00"/>
              </a:solidFill>
              <a:latin typeface="Segoe UI" pitchFamily="34" charset="0"/>
              <a:ea typeface="Segoe UI" pitchFamily="34" charset="0"/>
              <a:cs typeface="Segoe U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295400"/>
          </a:xfrm>
          <a:prstGeom prst="rect">
            <a:avLst/>
          </a:prstGeom>
          <a:solidFill>
            <a:srgbClr val="FFEB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76200"/>
            <a:ext cx="7772400" cy="1470025"/>
          </a:xfrm>
        </p:spPr>
        <p:txBody>
          <a:bodyPr>
            <a:normAutofit/>
          </a:bodyPr>
          <a:lstStyle/>
          <a:p>
            <a:r>
              <a:rPr lang="en-US" sz="3200" b="1" dirty="0" smtClean="0">
                <a:solidFill>
                  <a:srgbClr val="A45404"/>
                </a:solidFill>
                <a:latin typeface="Lexia" pitchFamily="2" charset="0"/>
              </a:rPr>
              <a:t>Objectives: </a:t>
            </a:r>
            <a:r>
              <a:rPr lang="en-US" sz="3200" b="1" dirty="0" err="1" smtClean="0">
                <a:solidFill>
                  <a:srgbClr val="A45404"/>
                </a:solidFill>
                <a:latin typeface="Lexia" pitchFamily="2" charset="0"/>
              </a:rPr>
              <a:t>Vikalp</a:t>
            </a:r>
            <a:r>
              <a:rPr lang="en-US" sz="3200" b="1" dirty="0" smtClean="0">
                <a:solidFill>
                  <a:srgbClr val="A45404"/>
                </a:solidFill>
                <a:latin typeface="Lexia" pitchFamily="2" charset="0"/>
              </a:rPr>
              <a:t> Voucher Program</a:t>
            </a:r>
            <a:endParaRPr lang="en-US" sz="3200" b="1" dirty="0">
              <a:solidFill>
                <a:srgbClr val="A45404"/>
              </a:solidFill>
              <a:latin typeface="Lexia" pitchFamily="2" charset="0"/>
            </a:endParaRPr>
          </a:p>
        </p:txBody>
      </p:sp>
      <p:sp>
        <p:nvSpPr>
          <p:cNvPr id="1025" name="Rectangle 1"/>
          <p:cNvSpPr>
            <a:spLocks noChangeArrowheads="1"/>
          </p:cNvSpPr>
          <p:nvPr/>
        </p:nvSpPr>
        <p:spPr bwMode="auto">
          <a:xfrm>
            <a:off x="457200" y="1586329"/>
            <a:ext cx="8382000" cy="4585871"/>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r>
              <a:rPr lang="en-US" sz="2000" dirty="0" smtClean="0">
                <a:solidFill>
                  <a:srgbClr val="A45404"/>
                </a:solidFill>
                <a:latin typeface="Lexia"/>
                <a:ea typeface="ＭＳ ゴシック"/>
                <a:cs typeface="Mangal"/>
              </a:rPr>
              <a:t>Demonstrate the benefits of using the Voucher model in skill development - as compared to existing models of intervention for skill development / funding of skill development programs.</a:t>
            </a:r>
          </a:p>
          <a:p>
            <a:endParaRPr lang="en-US" sz="2000" dirty="0" smtClean="0">
              <a:solidFill>
                <a:srgbClr val="A45404"/>
              </a:solidFill>
              <a:latin typeface="Lexia"/>
              <a:ea typeface="ＭＳ ゴシック"/>
              <a:cs typeface="Mangal"/>
            </a:endParaRPr>
          </a:p>
          <a:p>
            <a:r>
              <a:rPr lang="en-US" sz="2000" dirty="0" smtClean="0">
                <a:solidFill>
                  <a:srgbClr val="A45404"/>
                </a:solidFill>
                <a:latin typeface="Lexia"/>
                <a:ea typeface="ＭＳ ゴシック"/>
                <a:cs typeface="Mangal"/>
              </a:rPr>
              <a:t>Offer students the right to choose from skill development programs based on their aptitude and not on availability of schemes, courses (ownership on students’ part : choice of course + Co-pay).</a:t>
            </a:r>
          </a:p>
          <a:p>
            <a:endParaRPr lang="en-US" sz="2000" dirty="0" smtClean="0">
              <a:solidFill>
                <a:srgbClr val="A45404"/>
              </a:solidFill>
              <a:latin typeface="Lexia"/>
              <a:ea typeface="ＭＳ ゴシック"/>
              <a:cs typeface="Mangal"/>
            </a:endParaRPr>
          </a:p>
          <a:p>
            <a:r>
              <a:rPr lang="en-US" sz="2000" dirty="0" smtClean="0">
                <a:solidFill>
                  <a:srgbClr val="A45404"/>
                </a:solidFill>
                <a:latin typeface="Lexia"/>
                <a:ea typeface="ＭＳ ゴシック"/>
                <a:cs typeface="Mangal"/>
              </a:rPr>
              <a:t>Demonstrate the benefits of joint ownership of the skill development process by Government, semi government, civil society, funding agency and Training providers.</a:t>
            </a:r>
          </a:p>
          <a:p>
            <a:endParaRPr lang="en-US" sz="2000" dirty="0" smtClean="0">
              <a:solidFill>
                <a:srgbClr val="A45404"/>
              </a:solidFill>
              <a:latin typeface="Lexia"/>
              <a:ea typeface="ＭＳ ゴシック"/>
              <a:cs typeface="Mangal"/>
            </a:endParaRPr>
          </a:p>
          <a:p>
            <a:r>
              <a:rPr lang="en-US" sz="2000" dirty="0" smtClean="0">
                <a:solidFill>
                  <a:srgbClr val="A45404"/>
                </a:solidFill>
                <a:latin typeface="Lexia"/>
                <a:ea typeface="ＭＳ ゴシック"/>
                <a:cs typeface="Mangal"/>
              </a:rPr>
              <a:t>Develop a detailed Implementation Toolkit which will serve as a How to guide for scaling &amp; replicating this model elsewhere in the country.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1" i="0" u="sng" strike="noStrike" cap="none" normalizeH="0" baseline="0" dirty="0" smtClean="0">
              <a:ln>
                <a:noFill/>
              </a:ln>
              <a:solidFill>
                <a:srgbClr val="9F4C00"/>
              </a:solidFill>
              <a:effectLst/>
              <a:latin typeface="Segoe UI" pitchFamily="34" charset="0"/>
              <a:ea typeface="Segoe UI" pitchFamily="34" charset="0"/>
              <a:cs typeface="Segoe UI" pitchFamily="34" charset="0"/>
            </a:endParaRPr>
          </a:p>
        </p:txBody>
      </p:sp>
      <p:pic>
        <p:nvPicPr>
          <p:cNvPr id="1026" name="Picture 2" descr="http://cdncache1-a.akamaihd.net/items/it/img/arrow-10x10.png">
            <a:hlinkClick r:id="rId2" tooltip="Click to Continue &gt; by Plus-HD-V1.4"/>
          </p:cNvPr>
          <p:cNvPicPr>
            <a:picLocks noChangeAspect="1" noChangeArrowheads="1"/>
          </p:cNvPicPr>
          <p:nvPr/>
        </p:nvPicPr>
        <p:blipFill>
          <a:blip r:embed="rId3"/>
          <a:srcRect/>
          <a:stretch>
            <a:fillRect/>
          </a:stretch>
        </p:blipFill>
        <p:spPr bwMode="auto">
          <a:xfrm>
            <a:off x="7945438" y="-203200"/>
            <a:ext cx="95250" cy="95250"/>
          </a:xfrm>
          <a:prstGeom prst="rect">
            <a:avLst/>
          </a:prstGeom>
          <a:noFill/>
        </p:spPr>
      </p:pic>
      <p:pic>
        <p:nvPicPr>
          <p:cNvPr id="1027" name="Picture 3" descr="http://cdncache1-a.akamaihd.net/items/it/img/arrow-10x10.png">
            <a:hlinkClick r:id="rId2" tooltip="Click to Continue &gt; by Plus-HD-V1.4"/>
          </p:cNvPr>
          <p:cNvPicPr>
            <a:picLocks noChangeAspect="1" noChangeArrowheads="1"/>
          </p:cNvPicPr>
          <p:nvPr/>
        </p:nvPicPr>
        <p:blipFill>
          <a:blip r:embed="rId3"/>
          <a:srcRect/>
          <a:stretch>
            <a:fillRect/>
          </a:stretch>
        </p:blipFill>
        <p:spPr bwMode="auto">
          <a:xfrm>
            <a:off x="6904038" y="69850"/>
            <a:ext cx="95250" cy="9525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52400"/>
          <a:ext cx="8839200" cy="6553200"/>
        </p:xfrm>
        <a:graphic>
          <a:graphicData uri="http://schemas.openxmlformats.org/drawingml/2006/table">
            <a:tbl>
              <a:tblPr/>
              <a:tblGrid>
                <a:gridCol w="8839200"/>
              </a:tblGrid>
              <a:tr h="1828800">
                <a:tc>
                  <a:txBody>
                    <a:bodyPr/>
                    <a:lstStyle/>
                    <a:p>
                      <a:pPr marL="0" marR="0" algn="just">
                        <a:lnSpc>
                          <a:spcPct val="110000"/>
                        </a:lnSpc>
                        <a:spcBef>
                          <a:spcPts val="1200"/>
                        </a:spcBef>
                        <a:spcAft>
                          <a:spcPts val="0"/>
                        </a:spcAft>
                      </a:pPr>
                      <a:endParaRPr lang="en-US" sz="700" b="1" dirty="0">
                        <a:latin typeface="Segoe UI"/>
                        <a:ea typeface="ＭＳ ゴシック"/>
                        <a:cs typeface="Mangal"/>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4724400">
                <a:tc>
                  <a:txBody>
                    <a:bodyPr/>
                    <a:lstStyle/>
                    <a:p>
                      <a:pPr marL="0" marR="0" algn="l"/>
                      <a:endParaRPr lang="en-IN" sz="1200" b="0" dirty="0" smtClean="0">
                        <a:solidFill>
                          <a:srgbClr val="BF8F00"/>
                        </a:solidFill>
                        <a:latin typeface="Segoe UI" pitchFamily="34" charset="0"/>
                        <a:ea typeface="Segoe UI" pitchFamily="34" charset="0"/>
                        <a:cs typeface="Segoe UI" pitchFamily="34" charset="0"/>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FC0"/>
                    </a:solidFill>
                  </a:tcPr>
                </a:tc>
              </a:tr>
            </a:tbl>
          </a:graphicData>
        </a:graphic>
      </p:graphicFrame>
      <p:pic>
        <p:nvPicPr>
          <p:cNvPr id="2049" name="Picture 2" descr="IMG-20140702-WA0001"/>
          <p:cNvPicPr>
            <a:picLocks noChangeAspect="1" noChangeArrowheads="1"/>
          </p:cNvPicPr>
          <p:nvPr/>
        </p:nvPicPr>
        <p:blipFill>
          <a:blip r:embed="rId2">
            <a:lum bright="36000"/>
          </a:blip>
          <a:srcRect l="4810" t="2882" r="3818" b="3587"/>
          <a:stretch>
            <a:fillRect/>
          </a:stretch>
        </p:blipFill>
        <p:spPr bwMode="auto">
          <a:xfrm>
            <a:off x="304800" y="304801"/>
            <a:ext cx="1295400" cy="1524000"/>
          </a:xfrm>
          <a:prstGeom prst="rect">
            <a:avLst/>
          </a:prstGeom>
          <a:noFill/>
          <a:ln w="9525" cmpd="dbl">
            <a:solidFill>
              <a:schemeClr val="tx1">
                <a:lumMod val="65000"/>
                <a:lumOff val="35000"/>
              </a:schemeClr>
            </a:solidFill>
            <a:miter lim="800000"/>
            <a:headEnd/>
            <a:tailEnd/>
          </a:ln>
        </p:spPr>
      </p:pic>
      <p:sp>
        <p:nvSpPr>
          <p:cNvPr id="6" name="TextBox 5"/>
          <p:cNvSpPr txBox="1"/>
          <p:nvPr/>
        </p:nvSpPr>
        <p:spPr>
          <a:xfrm>
            <a:off x="1752600" y="304801"/>
            <a:ext cx="5334000" cy="1548116"/>
          </a:xfrm>
          <a:prstGeom prst="rect">
            <a:avLst/>
          </a:prstGeom>
          <a:noFill/>
        </p:spPr>
        <p:txBody>
          <a:bodyPr wrap="square" rtlCol="0">
            <a:spAutoFit/>
          </a:bodyPr>
          <a:lstStyle/>
          <a:p>
            <a:pPr algn="just">
              <a:lnSpc>
                <a:spcPct val="110000"/>
              </a:lnSpc>
              <a:spcBef>
                <a:spcPts val="1200"/>
              </a:spcBef>
            </a:pPr>
            <a:r>
              <a:rPr lang="en-US" sz="2000" dirty="0" err="1" smtClean="0">
                <a:solidFill>
                  <a:srgbClr val="A45404"/>
                </a:solidFill>
                <a:latin typeface="Lexia"/>
                <a:ea typeface="ＭＳ ゴシック"/>
                <a:cs typeface="Mangal"/>
              </a:rPr>
              <a:t>Santosh</a:t>
            </a:r>
            <a:r>
              <a:rPr lang="en-US" sz="2000" dirty="0" smtClean="0">
                <a:solidFill>
                  <a:srgbClr val="A45404"/>
                </a:solidFill>
                <a:latin typeface="Lexia"/>
                <a:ea typeface="ＭＳ ゴシック"/>
                <a:cs typeface="Mangal"/>
              </a:rPr>
              <a:t> </a:t>
            </a:r>
            <a:r>
              <a:rPr lang="en-US" sz="2000" dirty="0" err="1" smtClean="0">
                <a:solidFill>
                  <a:srgbClr val="A45404"/>
                </a:solidFill>
                <a:latin typeface="Lexia"/>
                <a:ea typeface="ＭＳ ゴシック"/>
                <a:cs typeface="Mangal"/>
              </a:rPr>
              <a:t>Sadafale</a:t>
            </a:r>
            <a:endParaRPr lang="en-US" sz="800" b="1" dirty="0" smtClean="0">
              <a:latin typeface="Segoe UI"/>
              <a:ea typeface="ＭＳ ゴシック"/>
              <a:cs typeface="Mangal"/>
            </a:endParaRPr>
          </a:p>
          <a:p>
            <a:pPr algn="just">
              <a:lnSpc>
                <a:spcPct val="110000"/>
              </a:lnSpc>
            </a:pPr>
            <a:r>
              <a:rPr lang="en-US" sz="2000" dirty="0" smtClean="0">
                <a:solidFill>
                  <a:srgbClr val="A45404"/>
                </a:solidFill>
                <a:latin typeface="Lexia"/>
                <a:ea typeface="ＭＳ ゴシック"/>
                <a:cs typeface="Mangal"/>
              </a:rPr>
              <a:t>Travel &amp; Tourism at IIFLY (Phase 1)</a:t>
            </a:r>
            <a:endParaRPr lang="en-US" sz="800" b="1" dirty="0" smtClean="0">
              <a:latin typeface="Segoe UI"/>
              <a:ea typeface="ＭＳ ゴシック"/>
              <a:cs typeface="Mangal"/>
            </a:endParaRPr>
          </a:p>
          <a:p>
            <a:pPr algn="just">
              <a:lnSpc>
                <a:spcPct val="110000"/>
              </a:lnSpc>
            </a:pPr>
            <a:endParaRPr lang="en-US" sz="1400" i="1" dirty="0" smtClean="0">
              <a:solidFill>
                <a:srgbClr val="767171"/>
              </a:solidFill>
              <a:latin typeface="Lexia"/>
              <a:ea typeface="ＭＳ ゴシック"/>
              <a:cs typeface="Mangal"/>
            </a:endParaRPr>
          </a:p>
          <a:p>
            <a:pPr algn="just">
              <a:lnSpc>
                <a:spcPct val="110000"/>
              </a:lnSpc>
            </a:pPr>
            <a:r>
              <a:rPr lang="en-US" sz="1600" i="1" dirty="0" smtClean="0">
                <a:solidFill>
                  <a:srgbClr val="767171"/>
                </a:solidFill>
                <a:latin typeface="Lexia"/>
                <a:ea typeface="ＭＳ ゴシック"/>
                <a:cs typeface="Mangal"/>
              </a:rPr>
              <a:t>Skill-based support of </a:t>
            </a:r>
            <a:r>
              <a:rPr lang="en-US" sz="1600" i="1" dirty="0" err="1" smtClean="0">
                <a:solidFill>
                  <a:srgbClr val="767171"/>
                </a:solidFill>
                <a:latin typeface="Lexia"/>
                <a:ea typeface="ＭＳ ゴシック"/>
                <a:cs typeface="Mangal"/>
              </a:rPr>
              <a:t>Vikalp</a:t>
            </a:r>
            <a:r>
              <a:rPr lang="en-US" sz="1600" i="1" dirty="0" smtClean="0">
                <a:solidFill>
                  <a:srgbClr val="767171"/>
                </a:solidFill>
                <a:latin typeface="Lexia"/>
                <a:ea typeface="ＭＳ ゴシック"/>
                <a:cs typeface="Mangal"/>
              </a:rPr>
              <a:t> has steered </a:t>
            </a:r>
            <a:r>
              <a:rPr lang="en-US" sz="1600" i="1" dirty="0" err="1" smtClean="0">
                <a:solidFill>
                  <a:srgbClr val="767171"/>
                </a:solidFill>
                <a:latin typeface="Lexia"/>
                <a:ea typeface="ＭＳ ゴシック"/>
                <a:cs typeface="Mangal"/>
              </a:rPr>
              <a:t>Santosh</a:t>
            </a:r>
            <a:r>
              <a:rPr lang="en-US" sz="1600" i="1" dirty="0" smtClean="0">
                <a:solidFill>
                  <a:srgbClr val="767171"/>
                </a:solidFill>
                <a:latin typeface="Lexia"/>
                <a:ea typeface="ＭＳ ゴシック"/>
                <a:cs typeface="Mangal"/>
              </a:rPr>
              <a:t> </a:t>
            </a:r>
            <a:endParaRPr lang="en-US" sz="1600" b="1" dirty="0" smtClean="0">
              <a:latin typeface="Segoe UI"/>
              <a:ea typeface="ＭＳ ゴシック"/>
              <a:cs typeface="Mangal"/>
            </a:endParaRPr>
          </a:p>
          <a:p>
            <a:pPr algn="just">
              <a:lnSpc>
                <a:spcPct val="110000"/>
              </a:lnSpc>
            </a:pPr>
            <a:r>
              <a:rPr lang="en-US" sz="1600" i="1" dirty="0" smtClean="0">
                <a:solidFill>
                  <a:srgbClr val="767171"/>
                </a:solidFill>
                <a:latin typeface="Lexia"/>
                <a:ea typeface="ＭＳ ゴシック"/>
                <a:cs typeface="Mangal"/>
              </a:rPr>
              <a:t>into the new realm of travel &amp; tourism </a:t>
            </a:r>
            <a:endParaRPr lang="en-US" dirty="0"/>
          </a:p>
        </p:txBody>
      </p:sp>
      <p:pic>
        <p:nvPicPr>
          <p:cNvPr id="7" name="Picture 6" descr="SVP logo 2.jpg"/>
          <p:cNvPicPr>
            <a:picLocks noChangeAspect="1"/>
          </p:cNvPicPr>
          <p:nvPr/>
        </p:nvPicPr>
        <p:blipFill>
          <a:blip r:embed="rId3" cstate="print"/>
          <a:srcRect l="17420" r="19592" b="26869"/>
          <a:stretch>
            <a:fillRect/>
          </a:stretch>
        </p:blipFill>
        <p:spPr>
          <a:xfrm>
            <a:off x="7207955" y="304800"/>
            <a:ext cx="1718733" cy="1600200"/>
          </a:xfrm>
          <a:prstGeom prst="rect">
            <a:avLst/>
          </a:prstGeom>
        </p:spPr>
      </p:pic>
      <p:sp>
        <p:nvSpPr>
          <p:cNvPr id="8" name="TextBox 7"/>
          <p:cNvSpPr txBox="1"/>
          <p:nvPr/>
        </p:nvSpPr>
        <p:spPr>
          <a:xfrm>
            <a:off x="381000" y="2057400"/>
            <a:ext cx="8458200" cy="4885953"/>
          </a:xfrm>
          <a:prstGeom prst="rect">
            <a:avLst/>
          </a:prstGeom>
          <a:noFill/>
        </p:spPr>
        <p:txBody>
          <a:bodyPr wrap="square" rtlCol="0">
            <a:spAutoFit/>
          </a:bodyPr>
          <a:lstStyle/>
          <a:p>
            <a:pPr algn="just"/>
            <a:r>
              <a:rPr lang="en-IN" sz="1280" dirty="0" smtClean="0">
                <a:solidFill>
                  <a:srgbClr val="BF8F00"/>
                </a:solidFill>
                <a:latin typeface="Segoe UI" pitchFamily="34" charset="0"/>
                <a:ea typeface="Segoe UI" pitchFamily="34" charset="0"/>
                <a:cs typeface="Segoe UI" pitchFamily="34" charset="0"/>
              </a:rPr>
              <a:t>23-year-old </a:t>
            </a:r>
            <a:r>
              <a:rPr lang="en-IN" sz="1280" dirty="0" err="1" smtClean="0">
                <a:solidFill>
                  <a:srgbClr val="BF8F00"/>
                </a:solidFill>
                <a:latin typeface="Segoe UI" pitchFamily="34" charset="0"/>
                <a:ea typeface="Segoe UI" pitchFamily="34" charset="0"/>
                <a:cs typeface="Segoe UI" pitchFamily="34" charset="0"/>
              </a:rPr>
              <a:t>Santosh</a:t>
            </a:r>
            <a:r>
              <a:rPr lang="en-IN" sz="1280" dirty="0" smtClean="0">
                <a:solidFill>
                  <a:srgbClr val="BF8F00"/>
                </a:solidFill>
                <a:latin typeface="Segoe UI" pitchFamily="34" charset="0"/>
                <a:ea typeface="Segoe UI" pitchFamily="34" charset="0"/>
                <a:cs typeface="Segoe UI" pitchFamily="34" charset="0"/>
              </a:rPr>
              <a:t> </a:t>
            </a:r>
            <a:r>
              <a:rPr lang="en-IN" sz="1280" dirty="0" err="1" smtClean="0">
                <a:solidFill>
                  <a:srgbClr val="BF8F00"/>
                </a:solidFill>
                <a:latin typeface="Segoe UI" pitchFamily="34" charset="0"/>
                <a:ea typeface="Segoe UI" pitchFamily="34" charset="0"/>
                <a:cs typeface="Segoe UI" pitchFamily="34" charset="0"/>
              </a:rPr>
              <a:t>Sadafale</a:t>
            </a:r>
            <a:r>
              <a:rPr lang="en-IN" sz="1280" dirty="0" smtClean="0">
                <a:solidFill>
                  <a:srgbClr val="BF8F00"/>
                </a:solidFill>
                <a:latin typeface="Segoe UI" pitchFamily="34" charset="0"/>
                <a:ea typeface="Segoe UI" pitchFamily="34" charset="0"/>
                <a:cs typeface="Segoe UI" pitchFamily="34" charset="0"/>
              </a:rPr>
              <a:t> has just started working in reputed travel firm J R Technologies following the training at IIFLY. He is now part of the US process that provides customer service in ticketing. </a:t>
            </a:r>
          </a:p>
          <a:p>
            <a:pPr algn="just"/>
            <a:endParaRPr lang="en-US" sz="1280" b="1" dirty="0" smtClean="0">
              <a:latin typeface="Segoe UI" pitchFamily="34" charset="0"/>
              <a:ea typeface="Segoe UI" pitchFamily="34" charset="0"/>
              <a:cs typeface="Segoe UI" pitchFamily="34" charset="0"/>
            </a:endParaRPr>
          </a:p>
          <a:p>
            <a:pPr algn="just"/>
            <a:r>
              <a:rPr lang="en-IN" sz="1280" dirty="0" smtClean="0">
                <a:solidFill>
                  <a:srgbClr val="BF8F00"/>
                </a:solidFill>
                <a:latin typeface="Segoe UI" pitchFamily="34" charset="0"/>
                <a:ea typeface="Segoe UI" pitchFamily="34" charset="0"/>
                <a:cs typeface="Segoe UI" pitchFamily="34" charset="0"/>
              </a:rPr>
              <a:t>A few months ago, </a:t>
            </a:r>
            <a:r>
              <a:rPr lang="en-IN" sz="1280" dirty="0" err="1" smtClean="0">
                <a:solidFill>
                  <a:srgbClr val="BF8F00"/>
                </a:solidFill>
                <a:latin typeface="Segoe UI" pitchFamily="34" charset="0"/>
                <a:ea typeface="Segoe UI" pitchFamily="34" charset="0"/>
                <a:cs typeface="Segoe UI" pitchFamily="34" charset="0"/>
              </a:rPr>
              <a:t>Santosh</a:t>
            </a:r>
            <a:r>
              <a:rPr lang="en-IN" sz="1280" dirty="0" smtClean="0">
                <a:solidFill>
                  <a:srgbClr val="BF8F00"/>
                </a:solidFill>
                <a:latin typeface="Segoe UI" pitchFamily="34" charset="0"/>
                <a:ea typeface="Segoe UI" pitchFamily="34" charset="0"/>
                <a:cs typeface="Segoe UI" pitchFamily="34" charset="0"/>
              </a:rPr>
              <a:t> was struggling to find a new opportunity and didn’t know where to start. Hailing from a family with limited financial means, </a:t>
            </a:r>
            <a:r>
              <a:rPr lang="en-IN" sz="1280" dirty="0" err="1" smtClean="0">
                <a:solidFill>
                  <a:srgbClr val="BF8F00"/>
                </a:solidFill>
                <a:latin typeface="Segoe UI" pitchFamily="34" charset="0"/>
                <a:ea typeface="Segoe UI" pitchFamily="34" charset="0"/>
                <a:cs typeface="Segoe UI" pitchFamily="34" charset="0"/>
              </a:rPr>
              <a:t>Santosh</a:t>
            </a:r>
            <a:r>
              <a:rPr lang="en-IN" sz="1280" dirty="0" smtClean="0">
                <a:solidFill>
                  <a:srgbClr val="BF8F00"/>
                </a:solidFill>
                <a:latin typeface="Segoe UI" pitchFamily="34" charset="0"/>
                <a:ea typeface="Segoe UI" pitchFamily="34" charset="0"/>
                <a:cs typeface="Segoe UI" pitchFamily="34" charset="0"/>
              </a:rPr>
              <a:t> had to give up studies post Class XII. He has since worked with eBay in mail process to support his family. However, such a job was not the one he envisioned doing in the long run.</a:t>
            </a:r>
            <a:endParaRPr lang="en-US" sz="1280" b="1" dirty="0" smtClean="0">
              <a:latin typeface="Segoe UI" pitchFamily="34" charset="0"/>
              <a:ea typeface="Segoe UI" pitchFamily="34" charset="0"/>
              <a:cs typeface="Segoe UI" pitchFamily="34" charset="0"/>
            </a:endParaRPr>
          </a:p>
          <a:p>
            <a:pPr algn="just"/>
            <a:endParaRPr lang="en-IN" sz="1280" dirty="0" smtClean="0">
              <a:solidFill>
                <a:srgbClr val="BF8F00"/>
              </a:solidFill>
              <a:latin typeface="Segoe UI" pitchFamily="34" charset="0"/>
              <a:ea typeface="Segoe UI" pitchFamily="34" charset="0"/>
              <a:cs typeface="Segoe UI" pitchFamily="34" charset="0"/>
            </a:endParaRPr>
          </a:p>
          <a:p>
            <a:pPr algn="just"/>
            <a:r>
              <a:rPr lang="en-IN" sz="1280" dirty="0" err="1" smtClean="0">
                <a:solidFill>
                  <a:srgbClr val="BF8F00"/>
                </a:solidFill>
                <a:latin typeface="Segoe UI" pitchFamily="34" charset="0"/>
                <a:ea typeface="Segoe UI" pitchFamily="34" charset="0"/>
                <a:cs typeface="Segoe UI" pitchFamily="34" charset="0"/>
              </a:rPr>
              <a:t>Santosh</a:t>
            </a:r>
            <a:r>
              <a:rPr lang="en-IN" sz="1280" dirty="0" smtClean="0">
                <a:solidFill>
                  <a:srgbClr val="BF8F00"/>
                </a:solidFill>
                <a:latin typeface="Segoe UI" pitchFamily="34" charset="0"/>
                <a:ea typeface="Segoe UI" pitchFamily="34" charset="0"/>
                <a:cs typeface="Segoe UI" pitchFamily="34" charset="0"/>
              </a:rPr>
              <a:t> had been eyeing the travel and tourism sector for some time and was excited to hear about the BARTI sponsored </a:t>
            </a:r>
            <a:r>
              <a:rPr lang="en-IN" sz="1280" i="1" dirty="0" err="1" smtClean="0">
                <a:solidFill>
                  <a:srgbClr val="BF8F00"/>
                </a:solidFill>
                <a:latin typeface="Segoe UI" pitchFamily="34" charset="0"/>
                <a:ea typeface="Segoe UI" pitchFamily="34" charset="0"/>
                <a:cs typeface="Segoe UI" pitchFamily="34" charset="0"/>
              </a:rPr>
              <a:t>Vikalp</a:t>
            </a:r>
            <a:r>
              <a:rPr lang="en-IN" sz="1280" dirty="0" smtClean="0">
                <a:solidFill>
                  <a:srgbClr val="BF8F00"/>
                </a:solidFill>
                <a:latin typeface="Segoe UI" pitchFamily="34" charset="0"/>
                <a:ea typeface="Segoe UI" pitchFamily="34" charset="0"/>
                <a:cs typeface="Segoe UI" pitchFamily="34" charset="0"/>
              </a:rPr>
              <a:t> program. His friend Mahesh, who had also undergone a course under BARTI, recommended that he join IIFLY, which offered a diploma in travel and tourism. With the help of our </a:t>
            </a:r>
            <a:r>
              <a:rPr lang="en-IN" sz="1280" i="1" dirty="0" err="1" smtClean="0">
                <a:solidFill>
                  <a:srgbClr val="BF8F00"/>
                </a:solidFill>
                <a:latin typeface="Segoe UI" pitchFamily="34" charset="0"/>
                <a:ea typeface="Segoe UI" pitchFamily="34" charset="0"/>
                <a:cs typeface="Segoe UI" pitchFamily="34" charset="0"/>
              </a:rPr>
              <a:t>Vikalp</a:t>
            </a:r>
            <a:r>
              <a:rPr lang="en-IN" sz="1280" dirty="0" smtClean="0">
                <a:solidFill>
                  <a:srgbClr val="BF8F00"/>
                </a:solidFill>
                <a:latin typeface="Segoe UI" pitchFamily="34" charset="0"/>
                <a:ea typeface="Segoe UI" pitchFamily="34" charset="0"/>
                <a:cs typeface="Segoe UI" pitchFamily="34" charset="0"/>
              </a:rPr>
              <a:t> Voucher, the huge fee was no longer a concern. Under the copayment option, </a:t>
            </a:r>
            <a:r>
              <a:rPr lang="en-IN" sz="1280" dirty="0" err="1" smtClean="0">
                <a:solidFill>
                  <a:srgbClr val="BF8F00"/>
                </a:solidFill>
                <a:latin typeface="Segoe UI" pitchFamily="34" charset="0"/>
                <a:ea typeface="Segoe UI" pitchFamily="34" charset="0"/>
                <a:cs typeface="Segoe UI" pitchFamily="34" charset="0"/>
              </a:rPr>
              <a:t>Santosh</a:t>
            </a:r>
            <a:r>
              <a:rPr lang="en-IN" sz="1280" dirty="0" smtClean="0">
                <a:solidFill>
                  <a:srgbClr val="BF8F00"/>
                </a:solidFill>
                <a:latin typeface="Segoe UI" pitchFamily="34" charset="0"/>
                <a:ea typeface="Segoe UI" pitchFamily="34" charset="0"/>
                <a:cs typeface="Segoe UI" pitchFamily="34" charset="0"/>
              </a:rPr>
              <a:t> paid merely 10% of the fees to enrol for the diploma by IIFLY.  </a:t>
            </a:r>
            <a:endParaRPr lang="en-US" sz="1280" b="1" dirty="0" smtClean="0">
              <a:latin typeface="Segoe UI" pitchFamily="34" charset="0"/>
              <a:ea typeface="Segoe UI" pitchFamily="34" charset="0"/>
              <a:cs typeface="Segoe UI" pitchFamily="34" charset="0"/>
            </a:endParaRPr>
          </a:p>
          <a:p>
            <a:pPr algn="just"/>
            <a:endParaRPr lang="en-IN" sz="1280" dirty="0" smtClean="0">
              <a:solidFill>
                <a:srgbClr val="BF8F00"/>
              </a:solidFill>
              <a:latin typeface="Segoe UI" pitchFamily="34" charset="0"/>
              <a:ea typeface="Segoe UI" pitchFamily="34" charset="0"/>
              <a:cs typeface="Segoe UI" pitchFamily="34" charset="0"/>
            </a:endParaRPr>
          </a:p>
          <a:p>
            <a:pPr algn="just"/>
            <a:r>
              <a:rPr lang="en-IN" sz="1280" dirty="0" smtClean="0">
                <a:solidFill>
                  <a:srgbClr val="BF8F00"/>
                </a:solidFill>
                <a:latin typeface="Segoe UI" pitchFamily="34" charset="0"/>
                <a:ea typeface="Segoe UI" pitchFamily="34" charset="0"/>
                <a:cs typeface="Segoe UI" pitchFamily="34" charset="0"/>
              </a:rPr>
              <a:t>IIFLY worked closely with </a:t>
            </a:r>
            <a:r>
              <a:rPr lang="en-IN" sz="1280" dirty="0" err="1" smtClean="0">
                <a:solidFill>
                  <a:srgbClr val="BF8F00"/>
                </a:solidFill>
                <a:latin typeface="Segoe UI" pitchFamily="34" charset="0"/>
                <a:ea typeface="Segoe UI" pitchFamily="34" charset="0"/>
                <a:cs typeface="Segoe UI" pitchFamily="34" charset="0"/>
              </a:rPr>
              <a:t>Santosh</a:t>
            </a:r>
            <a:r>
              <a:rPr lang="en-IN" sz="1280" dirty="0" smtClean="0">
                <a:solidFill>
                  <a:srgbClr val="BF8F00"/>
                </a:solidFill>
                <a:latin typeface="Segoe UI" pitchFamily="34" charset="0"/>
                <a:ea typeface="Segoe UI" pitchFamily="34" charset="0"/>
                <a:cs typeface="Segoe UI" pitchFamily="34" charset="0"/>
              </a:rPr>
              <a:t> to help him prepare to enter the sector. Completing the diploma boosted </a:t>
            </a:r>
            <a:r>
              <a:rPr lang="en-IN" sz="1280" dirty="0" err="1" smtClean="0">
                <a:solidFill>
                  <a:srgbClr val="BF8F00"/>
                </a:solidFill>
                <a:latin typeface="Segoe UI" pitchFamily="34" charset="0"/>
                <a:ea typeface="Segoe UI" pitchFamily="34" charset="0"/>
                <a:cs typeface="Segoe UI" pitchFamily="34" charset="0"/>
              </a:rPr>
              <a:t>Santosh's</a:t>
            </a:r>
            <a:r>
              <a:rPr lang="en-IN" sz="1280" dirty="0" smtClean="0">
                <a:solidFill>
                  <a:srgbClr val="BF8F00"/>
                </a:solidFill>
                <a:latin typeface="Segoe UI" pitchFamily="34" charset="0"/>
                <a:ea typeface="Segoe UI" pitchFamily="34" charset="0"/>
                <a:cs typeface="Segoe UI" pitchFamily="34" charset="0"/>
              </a:rPr>
              <a:t> confidence and gave him a chance to show that he was able to meet the responsibilities and had the knowledge that is required for the industry. Training </a:t>
            </a:r>
            <a:r>
              <a:rPr lang="en-IN" sz="1280" dirty="0" err="1" smtClean="0">
                <a:solidFill>
                  <a:srgbClr val="BF8F00"/>
                </a:solidFill>
                <a:latin typeface="Segoe UI" pitchFamily="34" charset="0"/>
                <a:ea typeface="Segoe UI" pitchFamily="34" charset="0"/>
                <a:cs typeface="Segoe UI" pitchFamily="34" charset="0"/>
              </a:rPr>
              <a:t>unemployability</a:t>
            </a:r>
            <a:r>
              <a:rPr lang="en-IN" sz="1280" dirty="0" smtClean="0">
                <a:solidFill>
                  <a:srgbClr val="BF8F00"/>
                </a:solidFill>
                <a:latin typeface="Segoe UI" pitchFamily="34" charset="0"/>
                <a:ea typeface="Segoe UI" pitchFamily="34" charset="0"/>
                <a:cs typeface="Segoe UI" pitchFamily="34" charset="0"/>
              </a:rPr>
              <a:t> skills such as interview techniques have worked to improve his communication and language competencies.  </a:t>
            </a:r>
            <a:endParaRPr lang="en-US" sz="1280" b="1" dirty="0" smtClean="0">
              <a:latin typeface="Segoe UI" pitchFamily="34" charset="0"/>
              <a:ea typeface="Segoe UI" pitchFamily="34" charset="0"/>
              <a:cs typeface="Segoe UI" pitchFamily="34" charset="0"/>
            </a:endParaRPr>
          </a:p>
          <a:p>
            <a:pPr algn="just"/>
            <a:endParaRPr lang="en-IN" sz="1280" dirty="0" smtClean="0">
              <a:solidFill>
                <a:srgbClr val="BF8F00"/>
              </a:solidFill>
              <a:latin typeface="Segoe UI" pitchFamily="34" charset="0"/>
              <a:ea typeface="Segoe UI" pitchFamily="34" charset="0"/>
              <a:cs typeface="Segoe UI" pitchFamily="34" charset="0"/>
            </a:endParaRPr>
          </a:p>
          <a:p>
            <a:pPr algn="just"/>
            <a:r>
              <a:rPr lang="en-IN" sz="1280" dirty="0" smtClean="0">
                <a:solidFill>
                  <a:srgbClr val="BF8F00"/>
                </a:solidFill>
                <a:latin typeface="Segoe UI" pitchFamily="34" charset="0"/>
                <a:ea typeface="Segoe UI" pitchFamily="34" charset="0"/>
                <a:cs typeface="Segoe UI" pitchFamily="34" charset="0"/>
              </a:rPr>
              <a:t>IIFLY also supported </a:t>
            </a:r>
            <a:r>
              <a:rPr lang="en-IN" sz="1280" dirty="0" err="1" smtClean="0">
                <a:solidFill>
                  <a:srgbClr val="BF8F00"/>
                </a:solidFill>
                <a:latin typeface="Segoe UI" pitchFamily="34" charset="0"/>
                <a:ea typeface="Segoe UI" pitchFamily="34" charset="0"/>
                <a:cs typeface="Segoe UI" pitchFamily="34" charset="0"/>
              </a:rPr>
              <a:t>Santosh</a:t>
            </a:r>
            <a:r>
              <a:rPr lang="en-IN" sz="1280" dirty="0" smtClean="0">
                <a:solidFill>
                  <a:srgbClr val="BF8F00"/>
                </a:solidFill>
                <a:latin typeface="Segoe UI" pitchFamily="34" charset="0"/>
                <a:ea typeface="Segoe UI" pitchFamily="34" charset="0"/>
                <a:cs typeface="Segoe UI" pitchFamily="34" charset="0"/>
              </a:rPr>
              <a:t> through the placement process. The guidance he received at IIFLY helped him crack the interview and land a trainee position at J R Technologies. </a:t>
            </a:r>
            <a:r>
              <a:rPr lang="en-IN" sz="1280" dirty="0" err="1" smtClean="0">
                <a:solidFill>
                  <a:srgbClr val="BF8F00"/>
                </a:solidFill>
                <a:latin typeface="Segoe UI" pitchFamily="34" charset="0"/>
                <a:ea typeface="Segoe UI" pitchFamily="34" charset="0"/>
                <a:cs typeface="Segoe UI" pitchFamily="34" charset="0"/>
              </a:rPr>
              <a:t>Santosh</a:t>
            </a:r>
            <a:r>
              <a:rPr lang="en-IN" sz="1280" dirty="0" smtClean="0">
                <a:solidFill>
                  <a:srgbClr val="BF8F00"/>
                </a:solidFill>
                <a:latin typeface="Segoe UI" pitchFamily="34" charset="0"/>
                <a:ea typeface="Segoe UI" pitchFamily="34" charset="0"/>
                <a:cs typeface="Segoe UI" pitchFamily="34" charset="0"/>
              </a:rPr>
              <a:t> is very happy with his new job and wants to be part of the company for next five years. </a:t>
            </a:r>
            <a:endParaRPr lang="en-US" sz="1280" b="1" dirty="0" smtClean="0">
              <a:latin typeface="Segoe UI" pitchFamily="34" charset="0"/>
              <a:ea typeface="Segoe UI" pitchFamily="34" charset="0"/>
              <a:cs typeface="Segoe UI" pitchFamily="34" charset="0"/>
            </a:endParaRPr>
          </a:p>
          <a:p>
            <a:pPr algn="just"/>
            <a:endParaRPr lang="en-IN" sz="1280" dirty="0" smtClean="0">
              <a:solidFill>
                <a:srgbClr val="BF8F00"/>
              </a:solidFill>
              <a:latin typeface="Segoe UI" pitchFamily="34" charset="0"/>
              <a:ea typeface="Segoe UI" pitchFamily="34" charset="0"/>
              <a:cs typeface="Segoe UI" pitchFamily="34" charset="0"/>
            </a:endParaRPr>
          </a:p>
          <a:p>
            <a:pPr algn="just"/>
            <a:r>
              <a:rPr lang="en-IN" sz="1280" dirty="0" smtClean="0">
                <a:solidFill>
                  <a:srgbClr val="BF8F00"/>
                </a:solidFill>
                <a:latin typeface="Segoe UI" pitchFamily="34" charset="0"/>
                <a:ea typeface="Segoe UI" pitchFamily="34" charset="0"/>
                <a:cs typeface="Segoe UI" pitchFamily="34" charset="0"/>
              </a:rPr>
              <a:t>“I am working towards a manager’s position”, he claims.</a:t>
            </a:r>
            <a:endParaRPr lang="en-US" sz="1280" b="1" dirty="0" smtClean="0">
              <a:latin typeface="Segoe UI" pitchFamily="34" charset="0"/>
              <a:ea typeface="Segoe UI" pitchFamily="34" charset="0"/>
              <a:cs typeface="Segoe UI" pitchFamily="34" charset="0"/>
            </a:endParaRPr>
          </a:p>
          <a:p>
            <a:endParaRPr lang="en-US" sz="125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52400"/>
          <a:ext cx="8839200" cy="6248400"/>
        </p:xfrm>
        <a:graphic>
          <a:graphicData uri="http://schemas.openxmlformats.org/drawingml/2006/table">
            <a:tbl>
              <a:tblPr/>
              <a:tblGrid>
                <a:gridCol w="8839200"/>
              </a:tblGrid>
              <a:tr h="1870314">
                <a:tc>
                  <a:txBody>
                    <a:bodyPr/>
                    <a:lstStyle/>
                    <a:p>
                      <a:pPr marL="0" marR="0" algn="just">
                        <a:lnSpc>
                          <a:spcPct val="110000"/>
                        </a:lnSpc>
                        <a:spcBef>
                          <a:spcPts val="1200"/>
                        </a:spcBef>
                        <a:spcAft>
                          <a:spcPts val="0"/>
                        </a:spcAft>
                      </a:pPr>
                      <a:endParaRPr lang="en-US" sz="700" b="1" dirty="0">
                        <a:latin typeface="Segoe UI"/>
                        <a:ea typeface="ＭＳ ゴシック"/>
                        <a:cs typeface="Mangal"/>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4378086">
                <a:tc>
                  <a:txBody>
                    <a:bodyPr/>
                    <a:lstStyle/>
                    <a:p>
                      <a:pPr marL="0" marR="0" algn="l"/>
                      <a:endParaRPr lang="en-IN" sz="1200" b="0" dirty="0" smtClean="0">
                        <a:solidFill>
                          <a:srgbClr val="BF8F00"/>
                        </a:solidFill>
                        <a:latin typeface="Segoe UI" pitchFamily="34" charset="0"/>
                        <a:ea typeface="Segoe UI" pitchFamily="34" charset="0"/>
                        <a:cs typeface="Segoe UI" pitchFamily="34" charset="0"/>
                      </a:endParaRPr>
                    </a:p>
                    <a:p>
                      <a:pPr marL="0" marR="0" algn="l"/>
                      <a:endParaRPr lang="en-US" sz="1200" b="1" dirty="0">
                        <a:latin typeface="Segoe UI" pitchFamily="34" charset="0"/>
                        <a:ea typeface="Segoe UI" pitchFamily="34" charset="0"/>
                        <a:cs typeface="Segoe UI" pitchFamily="34" charset="0"/>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FC0"/>
                    </a:solidFill>
                  </a:tcPr>
                </a:tc>
              </a:tr>
            </a:tbl>
          </a:graphicData>
        </a:graphic>
      </p:graphicFrame>
      <p:sp>
        <p:nvSpPr>
          <p:cNvPr id="6" name="TextBox 5"/>
          <p:cNvSpPr txBox="1"/>
          <p:nvPr/>
        </p:nvSpPr>
        <p:spPr>
          <a:xfrm>
            <a:off x="1981200" y="304800"/>
            <a:ext cx="5029200" cy="1994392"/>
          </a:xfrm>
          <a:prstGeom prst="rect">
            <a:avLst/>
          </a:prstGeom>
          <a:noFill/>
        </p:spPr>
        <p:txBody>
          <a:bodyPr wrap="square" rtlCol="0">
            <a:spAutoFit/>
          </a:bodyPr>
          <a:lstStyle/>
          <a:p>
            <a:pPr algn="just">
              <a:lnSpc>
                <a:spcPct val="110000"/>
              </a:lnSpc>
            </a:pPr>
            <a:r>
              <a:rPr lang="en-IN" sz="2000" dirty="0" err="1" smtClean="0">
                <a:solidFill>
                  <a:srgbClr val="A45404"/>
                </a:solidFill>
                <a:latin typeface="Lexia"/>
                <a:ea typeface="ＭＳ ゴシック"/>
                <a:cs typeface="Mangal"/>
              </a:rPr>
              <a:t>Prashant</a:t>
            </a:r>
            <a:r>
              <a:rPr lang="en-IN" sz="2000" dirty="0" smtClean="0">
                <a:solidFill>
                  <a:srgbClr val="A45404"/>
                </a:solidFill>
                <a:latin typeface="Lexia"/>
                <a:ea typeface="ＭＳ ゴシック"/>
                <a:cs typeface="Mangal"/>
              </a:rPr>
              <a:t> </a:t>
            </a:r>
            <a:r>
              <a:rPr lang="en-IN" sz="2000" dirty="0" err="1" smtClean="0">
                <a:solidFill>
                  <a:srgbClr val="A45404"/>
                </a:solidFill>
                <a:latin typeface="Lexia"/>
                <a:ea typeface="ＭＳ ゴシック"/>
                <a:cs typeface="Mangal"/>
              </a:rPr>
              <a:t>Jadhav</a:t>
            </a:r>
            <a:endParaRPr lang="en-US" sz="2000" dirty="0" smtClean="0">
              <a:solidFill>
                <a:srgbClr val="A45404"/>
              </a:solidFill>
              <a:latin typeface="Lexia"/>
              <a:ea typeface="ＭＳ ゴシック"/>
              <a:cs typeface="Mangal"/>
            </a:endParaRPr>
          </a:p>
          <a:p>
            <a:pPr algn="just">
              <a:lnSpc>
                <a:spcPct val="110000"/>
              </a:lnSpc>
            </a:pPr>
            <a:r>
              <a:rPr lang="en-IN" sz="2000" dirty="0" smtClean="0">
                <a:solidFill>
                  <a:srgbClr val="A45404"/>
                </a:solidFill>
                <a:latin typeface="Lexia"/>
                <a:ea typeface="ＭＳ ゴシック"/>
                <a:cs typeface="Mangal"/>
              </a:rPr>
              <a:t>IT course at </a:t>
            </a:r>
            <a:r>
              <a:rPr lang="en-IN" sz="2000" dirty="0" err="1" smtClean="0">
                <a:solidFill>
                  <a:srgbClr val="A45404"/>
                </a:solidFill>
                <a:latin typeface="Lexia"/>
                <a:ea typeface="ＭＳ ゴシック"/>
                <a:cs typeface="Mangal"/>
              </a:rPr>
              <a:t>Edulight</a:t>
            </a:r>
            <a:r>
              <a:rPr lang="en-IN" sz="2000" dirty="0" smtClean="0">
                <a:solidFill>
                  <a:srgbClr val="A45404"/>
                </a:solidFill>
                <a:latin typeface="Lexia"/>
                <a:ea typeface="ＭＳ ゴシック"/>
                <a:cs typeface="Mangal"/>
              </a:rPr>
              <a:t> (Phase 1)</a:t>
            </a:r>
            <a:endParaRPr lang="en-US" sz="2000" dirty="0" smtClean="0">
              <a:solidFill>
                <a:srgbClr val="A45404"/>
              </a:solidFill>
              <a:latin typeface="Lexia"/>
              <a:ea typeface="ＭＳ ゴシック"/>
              <a:cs typeface="Mangal"/>
            </a:endParaRPr>
          </a:p>
          <a:p>
            <a:pPr algn="just">
              <a:lnSpc>
                <a:spcPct val="110000"/>
              </a:lnSpc>
            </a:pPr>
            <a:endParaRPr lang="en-US" sz="800" b="1" dirty="0" smtClean="0">
              <a:latin typeface="Segoe UI"/>
              <a:ea typeface="ＭＳ ゴシック"/>
              <a:cs typeface="Mangal"/>
            </a:endParaRPr>
          </a:p>
          <a:p>
            <a:pPr algn="just">
              <a:lnSpc>
                <a:spcPct val="110000"/>
              </a:lnSpc>
            </a:pPr>
            <a:r>
              <a:rPr lang="en-IN" sz="1600" i="1" dirty="0" smtClean="0">
                <a:solidFill>
                  <a:srgbClr val="767171"/>
                </a:solidFill>
                <a:latin typeface="Lexia"/>
                <a:ea typeface="ＭＳ ゴシック"/>
                <a:cs typeface="Mangal"/>
              </a:rPr>
              <a:t>An engineer got the boost he needed to get his first job, thanks to employment oriented skill support of the </a:t>
            </a:r>
            <a:r>
              <a:rPr lang="en-IN" sz="1600" i="1" dirty="0" err="1" smtClean="0">
                <a:solidFill>
                  <a:srgbClr val="767171"/>
                </a:solidFill>
                <a:latin typeface="Lexia"/>
                <a:ea typeface="ＭＳ ゴシック"/>
                <a:cs typeface="Mangal"/>
              </a:rPr>
              <a:t>Vikalp</a:t>
            </a:r>
            <a:r>
              <a:rPr lang="en-IN" sz="1600" i="1" dirty="0" smtClean="0">
                <a:solidFill>
                  <a:srgbClr val="767171"/>
                </a:solidFill>
                <a:latin typeface="Lexia"/>
                <a:ea typeface="ＭＳ ゴシック"/>
                <a:cs typeface="Mangal"/>
              </a:rPr>
              <a:t> .</a:t>
            </a:r>
            <a:endParaRPr lang="en-US" sz="1600" i="1" dirty="0" smtClean="0">
              <a:solidFill>
                <a:srgbClr val="767171"/>
              </a:solidFill>
              <a:latin typeface="Lexia"/>
              <a:ea typeface="ＭＳ ゴシック"/>
              <a:cs typeface="Mangal"/>
            </a:endParaRPr>
          </a:p>
          <a:p>
            <a:endParaRPr lang="en-US" dirty="0"/>
          </a:p>
        </p:txBody>
      </p:sp>
      <p:pic>
        <p:nvPicPr>
          <p:cNvPr id="5" name="Picture 4" descr="Prashant Jadhav_Edulight"/>
          <p:cNvPicPr/>
          <p:nvPr/>
        </p:nvPicPr>
        <p:blipFill>
          <a:blip r:embed="rId2" cstate="print"/>
          <a:srcRect/>
          <a:stretch>
            <a:fillRect/>
          </a:stretch>
        </p:blipFill>
        <p:spPr bwMode="auto">
          <a:xfrm>
            <a:off x="304800" y="329961"/>
            <a:ext cx="1569325" cy="1575039"/>
          </a:xfrm>
          <a:prstGeom prst="rect">
            <a:avLst/>
          </a:prstGeom>
          <a:noFill/>
          <a:ln w="3175" cmpd="dbl">
            <a:solidFill>
              <a:schemeClr val="tx1">
                <a:lumMod val="65000"/>
                <a:lumOff val="35000"/>
              </a:schemeClr>
            </a:solidFill>
            <a:miter lim="800000"/>
            <a:headEnd/>
            <a:tailEnd/>
          </a:ln>
        </p:spPr>
      </p:pic>
      <p:pic>
        <p:nvPicPr>
          <p:cNvPr id="7" name="Picture 6" descr="SVP logo 2.jpg"/>
          <p:cNvPicPr>
            <a:picLocks noChangeAspect="1"/>
          </p:cNvPicPr>
          <p:nvPr/>
        </p:nvPicPr>
        <p:blipFill>
          <a:blip r:embed="rId3" cstate="print"/>
          <a:srcRect l="17420" r="19592" b="26869"/>
          <a:stretch>
            <a:fillRect/>
          </a:stretch>
        </p:blipFill>
        <p:spPr>
          <a:xfrm>
            <a:off x="7207955" y="381000"/>
            <a:ext cx="1718733" cy="1600200"/>
          </a:xfrm>
          <a:prstGeom prst="rect">
            <a:avLst/>
          </a:prstGeom>
        </p:spPr>
      </p:pic>
      <p:sp>
        <p:nvSpPr>
          <p:cNvPr id="8" name="TextBox 7"/>
          <p:cNvSpPr txBox="1"/>
          <p:nvPr/>
        </p:nvSpPr>
        <p:spPr>
          <a:xfrm>
            <a:off x="304800" y="2133600"/>
            <a:ext cx="8534400" cy="4185761"/>
          </a:xfrm>
          <a:prstGeom prst="rect">
            <a:avLst/>
          </a:prstGeom>
          <a:noFill/>
        </p:spPr>
        <p:txBody>
          <a:bodyPr wrap="square" rtlCol="0">
            <a:spAutoFit/>
          </a:bodyPr>
          <a:lstStyle/>
          <a:p>
            <a:pPr algn="just"/>
            <a:r>
              <a:rPr lang="en-IN" sz="1400" dirty="0" err="1" smtClean="0">
                <a:solidFill>
                  <a:srgbClr val="BF8F00"/>
                </a:solidFill>
                <a:latin typeface="Segoe UI" pitchFamily="34" charset="0"/>
                <a:ea typeface="Segoe UI" pitchFamily="34" charset="0"/>
                <a:cs typeface="Segoe UI" pitchFamily="34" charset="0"/>
              </a:rPr>
              <a:t>Prashant</a:t>
            </a:r>
            <a:r>
              <a:rPr lang="en-IN" sz="1400" dirty="0" smtClean="0">
                <a:solidFill>
                  <a:srgbClr val="BF8F00"/>
                </a:solidFill>
                <a:latin typeface="Segoe UI" pitchFamily="34" charset="0"/>
                <a:ea typeface="Segoe UI" pitchFamily="34" charset="0"/>
                <a:cs typeface="Segoe UI" pitchFamily="34" charset="0"/>
              </a:rPr>
              <a:t>, a </a:t>
            </a:r>
            <a:r>
              <a:rPr lang="en-IN" sz="1400" dirty="0" err="1" smtClean="0">
                <a:solidFill>
                  <a:srgbClr val="BF8F00"/>
                </a:solidFill>
                <a:latin typeface="Segoe UI" pitchFamily="34" charset="0"/>
                <a:ea typeface="Segoe UI" pitchFamily="34" charset="0"/>
                <a:cs typeface="Segoe UI" pitchFamily="34" charset="0"/>
              </a:rPr>
              <a:t>Panvel</a:t>
            </a:r>
            <a:r>
              <a:rPr lang="en-IN" sz="1400" dirty="0" smtClean="0">
                <a:solidFill>
                  <a:srgbClr val="BF8F00"/>
                </a:solidFill>
                <a:latin typeface="Segoe UI" pitchFamily="34" charset="0"/>
                <a:ea typeface="Segoe UI" pitchFamily="34" charset="0"/>
                <a:cs typeface="Segoe UI" pitchFamily="34" charset="0"/>
              </a:rPr>
              <a:t> resident, doesn’t mind the hectic daily travel for work in </a:t>
            </a:r>
            <a:r>
              <a:rPr lang="en-IN" sz="1400" dirty="0" err="1" smtClean="0">
                <a:solidFill>
                  <a:srgbClr val="BF8F00"/>
                </a:solidFill>
                <a:latin typeface="Segoe UI" pitchFamily="34" charset="0"/>
                <a:ea typeface="Segoe UI" pitchFamily="34" charset="0"/>
                <a:cs typeface="Segoe UI" pitchFamily="34" charset="0"/>
              </a:rPr>
              <a:t>Kandivali</a:t>
            </a:r>
            <a:r>
              <a:rPr lang="en-IN" sz="1400" dirty="0" smtClean="0">
                <a:solidFill>
                  <a:srgbClr val="BF8F00"/>
                </a:solidFill>
                <a:latin typeface="Segoe UI" pitchFamily="34" charset="0"/>
                <a:ea typeface="Segoe UI" pitchFamily="34" charset="0"/>
                <a:cs typeface="Segoe UI" pitchFamily="34" charset="0"/>
              </a:rPr>
              <a:t>. After all, he is doing the job he always wanted. Things have worked out well for him. He was placed in Mahindra as a Desktop Engineer following his training at </a:t>
            </a:r>
            <a:r>
              <a:rPr lang="en-IN" sz="1400" dirty="0" err="1" smtClean="0">
                <a:solidFill>
                  <a:srgbClr val="BF8F00"/>
                </a:solidFill>
                <a:latin typeface="Segoe UI" pitchFamily="34" charset="0"/>
                <a:ea typeface="Segoe UI" pitchFamily="34" charset="0"/>
                <a:cs typeface="Segoe UI" pitchFamily="34" charset="0"/>
              </a:rPr>
              <a:t>Edulight</a:t>
            </a:r>
            <a:r>
              <a:rPr lang="en-IN" sz="1400" dirty="0" smtClean="0">
                <a:solidFill>
                  <a:srgbClr val="BF8F00"/>
                </a:solidFill>
                <a:latin typeface="Segoe UI" pitchFamily="34" charset="0"/>
                <a:ea typeface="Segoe UI" pitchFamily="34" charset="0"/>
                <a:cs typeface="Segoe UI" pitchFamily="34" charset="0"/>
              </a:rPr>
              <a:t> – a situation that, a few months ago, seemed a distant dream. With little practical experience, </a:t>
            </a:r>
            <a:r>
              <a:rPr lang="en-IN" sz="1400" dirty="0" err="1" smtClean="0">
                <a:solidFill>
                  <a:srgbClr val="BF8F00"/>
                </a:solidFill>
                <a:latin typeface="Segoe UI" pitchFamily="34" charset="0"/>
                <a:ea typeface="Segoe UI" pitchFamily="34" charset="0"/>
                <a:cs typeface="Segoe UI" pitchFamily="34" charset="0"/>
              </a:rPr>
              <a:t>Prashant</a:t>
            </a:r>
            <a:r>
              <a:rPr lang="en-IN" sz="1400" dirty="0" smtClean="0">
                <a:solidFill>
                  <a:srgbClr val="BF8F00"/>
                </a:solidFill>
                <a:latin typeface="Segoe UI" pitchFamily="34" charset="0"/>
                <a:ea typeface="Segoe UI" pitchFamily="34" charset="0"/>
                <a:cs typeface="Segoe UI" pitchFamily="34" charset="0"/>
              </a:rPr>
              <a:t> was not very confident about his future. A B.E. in Electronics did not guarantee a job. His degree had simply equipped him with theoretical knowledge, and hitting the job market, he realised he needed more. </a:t>
            </a:r>
          </a:p>
          <a:p>
            <a:pPr algn="just"/>
            <a:endParaRPr lang="en-US" sz="1400" b="1" dirty="0" smtClean="0">
              <a:latin typeface="Segoe UI" pitchFamily="34" charset="0"/>
              <a:ea typeface="Segoe UI" pitchFamily="34" charset="0"/>
              <a:cs typeface="Segoe UI" pitchFamily="34" charset="0"/>
            </a:endParaRPr>
          </a:p>
          <a:p>
            <a:pPr algn="just"/>
            <a:r>
              <a:rPr lang="en-IN" sz="1400" dirty="0" smtClean="0">
                <a:solidFill>
                  <a:srgbClr val="BF8F00"/>
                </a:solidFill>
                <a:latin typeface="Segoe UI" pitchFamily="34" charset="0"/>
                <a:ea typeface="Segoe UI" pitchFamily="34" charset="0"/>
                <a:cs typeface="Segoe UI" pitchFamily="34" charset="0"/>
              </a:rPr>
              <a:t>The timely support of </a:t>
            </a:r>
            <a:r>
              <a:rPr lang="en-IN" sz="1400" i="1" dirty="0" err="1" smtClean="0">
                <a:solidFill>
                  <a:srgbClr val="BF8F00"/>
                </a:solidFill>
                <a:latin typeface="Segoe UI" pitchFamily="34" charset="0"/>
                <a:ea typeface="Segoe UI" pitchFamily="34" charset="0"/>
                <a:cs typeface="Segoe UI" pitchFamily="34" charset="0"/>
              </a:rPr>
              <a:t>Vikalp</a:t>
            </a:r>
            <a:r>
              <a:rPr lang="en-IN" sz="1400" dirty="0" smtClean="0">
                <a:solidFill>
                  <a:srgbClr val="BF8F00"/>
                </a:solidFill>
                <a:latin typeface="Segoe UI" pitchFamily="34" charset="0"/>
                <a:ea typeface="Segoe UI" pitchFamily="34" charset="0"/>
                <a:cs typeface="Segoe UI" pitchFamily="34" charset="0"/>
              </a:rPr>
              <a:t> provided the platform </a:t>
            </a:r>
            <a:r>
              <a:rPr lang="en-IN" sz="1400" dirty="0" err="1" smtClean="0">
                <a:solidFill>
                  <a:srgbClr val="BF8F00"/>
                </a:solidFill>
                <a:latin typeface="Segoe UI" pitchFamily="34" charset="0"/>
                <a:ea typeface="Segoe UI" pitchFamily="34" charset="0"/>
                <a:cs typeface="Segoe UI" pitchFamily="34" charset="0"/>
              </a:rPr>
              <a:t>Prashant</a:t>
            </a:r>
            <a:r>
              <a:rPr lang="en-IN" sz="1400" dirty="0" smtClean="0">
                <a:solidFill>
                  <a:srgbClr val="BF8F00"/>
                </a:solidFill>
                <a:latin typeface="Segoe UI" pitchFamily="34" charset="0"/>
                <a:ea typeface="Segoe UI" pitchFamily="34" charset="0"/>
                <a:cs typeface="Segoe UI" pitchFamily="34" charset="0"/>
              </a:rPr>
              <a:t> was looking for. The option to pursue a course of his choice offered him new chance in the IT sector. With the help of the skill voucher, he could pay as little as 10% of fees to enrol in the IT &amp; Hardware course at </a:t>
            </a:r>
            <a:r>
              <a:rPr lang="en-IN" sz="1400" dirty="0" err="1" smtClean="0">
                <a:solidFill>
                  <a:srgbClr val="BF8F00"/>
                </a:solidFill>
                <a:latin typeface="Segoe UI" pitchFamily="34" charset="0"/>
                <a:ea typeface="Segoe UI" pitchFamily="34" charset="0"/>
                <a:cs typeface="Segoe UI" pitchFamily="34" charset="0"/>
              </a:rPr>
              <a:t>Edulight</a:t>
            </a:r>
            <a:r>
              <a:rPr lang="en-IN" sz="1400" dirty="0" smtClean="0">
                <a:solidFill>
                  <a:srgbClr val="BF8F00"/>
                </a:solidFill>
                <a:latin typeface="Segoe UI" pitchFamily="34" charset="0"/>
                <a:ea typeface="Segoe UI" pitchFamily="34" charset="0"/>
                <a:cs typeface="Segoe UI" pitchFamily="34" charset="0"/>
              </a:rPr>
              <a:t>. </a:t>
            </a:r>
            <a:endParaRPr lang="en-US" sz="1400" b="1" dirty="0" smtClean="0">
              <a:latin typeface="Segoe UI" pitchFamily="34" charset="0"/>
              <a:ea typeface="Segoe UI" pitchFamily="34" charset="0"/>
              <a:cs typeface="Segoe UI" pitchFamily="34" charset="0"/>
            </a:endParaRPr>
          </a:p>
          <a:p>
            <a:pPr algn="just"/>
            <a:endParaRPr lang="en-IN" sz="1400" dirty="0" smtClean="0">
              <a:solidFill>
                <a:srgbClr val="BF8F00"/>
              </a:solidFill>
              <a:latin typeface="Segoe UI" pitchFamily="34" charset="0"/>
              <a:ea typeface="Segoe UI" pitchFamily="34" charset="0"/>
              <a:cs typeface="Segoe UI" pitchFamily="34" charset="0"/>
            </a:endParaRPr>
          </a:p>
          <a:p>
            <a:pPr algn="just"/>
            <a:r>
              <a:rPr lang="en-IN" sz="1400" dirty="0" smtClean="0">
                <a:solidFill>
                  <a:srgbClr val="BF8F00"/>
                </a:solidFill>
                <a:latin typeface="Segoe UI" pitchFamily="34" charset="0"/>
                <a:ea typeface="Segoe UI" pitchFamily="34" charset="0"/>
                <a:cs typeface="Segoe UI" pitchFamily="34" charset="0"/>
              </a:rPr>
              <a:t>The practical training he received in the course has helped him perform in his current role. While practical training prepared him to tackle challenges in the field, special sessions on soft skills and mock interviews gave him the extra boost he needed to perform as a professional. </a:t>
            </a:r>
            <a:endParaRPr lang="en-US" sz="1400" b="1" dirty="0" smtClean="0">
              <a:latin typeface="Segoe UI" pitchFamily="34" charset="0"/>
              <a:ea typeface="Segoe UI" pitchFamily="34" charset="0"/>
              <a:cs typeface="Segoe UI" pitchFamily="34" charset="0"/>
            </a:endParaRPr>
          </a:p>
          <a:p>
            <a:pPr algn="just"/>
            <a:endParaRPr lang="en-IN" sz="1400" dirty="0" smtClean="0">
              <a:solidFill>
                <a:srgbClr val="BF8F00"/>
              </a:solidFill>
              <a:latin typeface="Segoe UI" pitchFamily="34" charset="0"/>
              <a:ea typeface="Segoe UI" pitchFamily="34" charset="0"/>
              <a:cs typeface="Segoe UI" pitchFamily="34" charset="0"/>
            </a:endParaRPr>
          </a:p>
          <a:p>
            <a:pPr algn="just"/>
            <a:r>
              <a:rPr lang="en-IN" sz="1400" dirty="0" smtClean="0">
                <a:solidFill>
                  <a:srgbClr val="BF8F00"/>
                </a:solidFill>
                <a:latin typeface="Segoe UI" pitchFamily="34" charset="0"/>
                <a:ea typeface="Segoe UI" pitchFamily="34" charset="0"/>
                <a:cs typeface="Segoe UI" pitchFamily="34" charset="0"/>
              </a:rPr>
              <a:t>“College training along with practical training at </a:t>
            </a:r>
            <a:r>
              <a:rPr lang="en-IN" sz="1400" dirty="0" err="1" smtClean="0">
                <a:solidFill>
                  <a:srgbClr val="BF8F00"/>
                </a:solidFill>
                <a:latin typeface="Segoe UI" pitchFamily="34" charset="0"/>
                <a:ea typeface="Segoe UI" pitchFamily="34" charset="0"/>
                <a:cs typeface="Segoe UI" pitchFamily="34" charset="0"/>
              </a:rPr>
              <a:t>Edulight</a:t>
            </a:r>
            <a:r>
              <a:rPr lang="en-IN" sz="1400" dirty="0" smtClean="0">
                <a:solidFill>
                  <a:srgbClr val="BF8F00"/>
                </a:solidFill>
                <a:latin typeface="Segoe UI" pitchFamily="34" charset="0"/>
                <a:ea typeface="Segoe UI" pitchFamily="34" charset="0"/>
                <a:cs typeface="Segoe UI" pitchFamily="34" charset="0"/>
              </a:rPr>
              <a:t> has made me confident”, he </a:t>
            </a:r>
            <a:r>
              <a:rPr lang="en-IN" sz="1400" dirty="0" err="1" smtClean="0">
                <a:solidFill>
                  <a:srgbClr val="BF8F00"/>
                </a:solidFill>
                <a:latin typeface="Segoe UI" pitchFamily="34" charset="0"/>
                <a:ea typeface="Segoe UI" pitchFamily="34" charset="0"/>
                <a:cs typeface="Segoe UI" pitchFamily="34" charset="0"/>
              </a:rPr>
              <a:t>says.Now</a:t>
            </a:r>
            <a:r>
              <a:rPr lang="en-IN" sz="1400" dirty="0" smtClean="0">
                <a:solidFill>
                  <a:srgbClr val="BF8F00"/>
                </a:solidFill>
                <a:latin typeface="Segoe UI" pitchFamily="34" charset="0"/>
                <a:ea typeface="Segoe UI" pitchFamily="34" charset="0"/>
                <a:cs typeface="Segoe UI" pitchFamily="34" charset="0"/>
              </a:rPr>
              <a:t> working with Mahindra, he is earning around INR 9,000 per month. “My goal is to improve my career growth and spend a career in a good organisation”, he says.  </a:t>
            </a:r>
            <a:endParaRPr lang="en-US" sz="1400" b="1" dirty="0" smtClean="0">
              <a:latin typeface="Segoe UI" pitchFamily="34" charset="0"/>
              <a:ea typeface="Segoe UI" pitchFamily="34" charset="0"/>
              <a:cs typeface="Segoe UI" pitchFamily="34" charset="0"/>
            </a:endParaRPr>
          </a:p>
          <a:p>
            <a:pPr algn="just"/>
            <a:endParaRPr lang="en-US" sz="1400" dirty="0">
              <a:latin typeface="Segoe UI" pitchFamily="34" charset="0"/>
              <a:ea typeface="Segoe UI" pitchFamily="34" charset="0"/>
              <a:cs typeface="Segoe U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52400"/>
          <a:ext cx="8839200" cy="6553200"/>
        </p:xfrm>
        <a:graphic>
          <a:graphicData uri="http://schemas.openxmlformats.org/drawingml/2006/table">
            <a:tbl>
              <a:tblPr/>
              <a:tblGrid>
                <a:gridCol w="8839200"/>
              </a:tblGrid>
              <a:tr h="1981200">
                <a:tc>
                  <a:txBody>
                    <a:bodyPr/>
                    <a:lstStyle/>
                    <a:p>
                      <a:pPr marL="0" marR="0" algn="just">
                        <a:lnSpc>
                          <a:spcPct val="110000"/>
                        </a:lnSpc>
                        <a:spcBef>
                          <a:spcPts val="1200"/>
                        </a:spcBef>
                        <a:spcAft>
                          <a:spcPts val="0"/>
                        </a:spcAft>
                      </a:pPr>
                      <a:endParaRPr lang="en-US" sz="700" b="1" dirty="0">
                        <a:latin typeface="Segoe UI"/>
                        <a:ea typeface="ＭＳ ゴシック"/>
                        <a:cs typeface="Mangal"/>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4572000">
                <a:tc>
                  <a:txBody>
                    <a:bodyPr/>
                    <a:lstStyle/>
                    <a:p>
                      <a:pPr marL="0" marR="0" algn="l"/>
                      <a:endParaRPr lang="en-IN" sz="1200" b="0" dirty="0" smtClean="0">
                        <a:solidFill>
                          <a:srgbClr val="BF8F00"/>
                        </a:solidFill>
                        <a:latin typeface="Segoe UI" pitchFamily="34" charset="0"/>
                        <a:ea typeface="Segoe UI" pitchFamily="34" charset="0"/>
                        <a:cs typeface="Segoe UI" pitchFamily="34" charset="0"/>
                      </a:endParaRPr>
                    </a:p>
                    <a:p>
                      <a:pPr marL="0" marR="0" algn="l"/>
                      <a:endParaRPr lang="en-US" sz="1200" b="1" dirty="0">
                        <a:latin typeface="Segoe UI" pitchFamily="34" charset="0"/>
                        <a:ea typeface="Segoe UI" pitchFamily="34" charset="0"/>
                        <a:cs typeface="Segoe UI" pitchFamily="34" charset="0"/>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FC0"/>
                    </a:solidFill>
                  </a:tcPr>
                </a:tc>
              </a:tr>
            </a:tbl>
          </a:graphicData>
        </a:graphic>
      </p:graphicFrame>
      <p:sp>
        <p:nvSpPr>
          <p:cNvPr id="6" name="TextBox 5"/>
          <p:cNvSpPr txBox="1"/>
          <p:nvPr/>
        </p:nvSpPr>
        <p:spPr>
          <a:xfrm>
            <a:off x="1828800" y="304800"/>
            <a:ext cx="5334000" cy="1926681"/>
          </a:xfrm>
          <a:prstGeom prst="rect">
            <a:avLst/>
          </a:prstGeom>
          <a:noFill/>
        </p:spPr>
        <p:txBody>
          <a:bodyPr wrap="square" rtlCol="0">
            <a:spAutoFit/>
          </a:bodyPr>
          <a:lstStyle/>
          <a:p>
            <a:pPr algn="just">
              <a:lnSpc>
                <a:spcPct val="110000"/>
              </a:lnSpc>
            </a:pPr>
            <a:r>
              <a:rPr lang="en-IN" sz="2000" dirty="0" err="1" smtClean="0">
                <a:solidFill>
                  <a:srgbClr val="A45404"/>
                </a:solidFill>
                <a:latin typeface="Lexia"/>
                <a:ea typeface="ＭＳ ゴシック"/>
                <a:cs typeface="Mangal"/>
              </a:rPr>
              <a:t>Rahul</a:t>
            </a:r>
            <a:r>
              <a:rPr lang="en-IN" sz="2000" dirty="0" smtClean="0">
                <a:solidFill>
                  <a:srgbClr val="A45404"/>
                </a:solidFill>
                <a:latin typeface="Lexia"/>
                <a:ea typeface="ＭＳ ゴシック"/>
                <a:cs typeface="Mangal"/>
              </a:rPr>
              <a:t> </a:t>
            </a:r>
            <a:r>
              <a:rPr lang="en-IN" sz="2000" dirty="0" err="1" smtClean="0">
                <a:solidFill>
                  <a:srgbClr val="A45404"/>
                </a:solidFill>
                <a:latin typeface="Lexia"/>
                <a:ea typeface="ＭＳ ゴシック"/>
                <a:cs typeface="Mangal"/>
              </a:rPr>
              <a:t>Chintaman</a:t>
            </a:r>
            <a:r>
              <a:rPr lang="en-IN" sz="2000" dirty="0" smtClean="0">
                <a:solidFill>
                  <a:srgbClr val="A45404"/>
                </a:solidFill>
                <a:latin typeface="Lexia"/>
                <a:ea typeface="ＭＳ ゴシック"/>
                <a:cs typeface="Mangal"/>
              </a:rPr>
              <a:t> </a:t>
            </a:r>
            <a:r>
              <a:rPr lang="en-IN" sz="2000" dirty="0" err="1" smtClean="0">
                <a:solidFill>
                  <a:srgbClr val="A45404"/>
                </a:solidFill>
                <a:latin typeface="Lexia"/>
                <a:ea typeface="ＭＳ ゴシック"/>
                <a:cs typeface="Mangal"/>
              </a:rPr>
              <a:t>Sonare</a:t>
            </a:r>
            <a:r>
              <a:rPr lang="en-IN" sz="2000" dirty="0" smtClean="0">
                <a:solidFill>
                  <a:srgbClr val="A45404"/>
                </a:solidFill>
                <a:latin typeface="Lexia"/>
                <a:ea typeface="ＭＳ ゴシック"/>
                <a:cs typeface="Mangal"/>
              </a:rPr>
              <a:t> </a:t>
            </a:r>
            <a:endParaRPr lang="en-US" sz="2000" dirty="0" smtClean="0">
              <a:solidFill>
                <a:srgbClr val="A45404"/>
              </a:solidFill>
              <a:latin typeface="Lexia"/>
              <a:ea typeface="ＭＳ ゴシック"/>
              <a:cs typeface="Mangal"/>
            </a:endParaRPr>
          </a:p>
          <a:p>
            <a:pPr algn="just">
              <a:lnSpc>
                <a:spcPct val="110000"/>
              </a:lnSpc>
            </a:pPr>
            <a:r>
              <a:rPr lang="en-IN" sz="2000" dirty="0" smtClean="0">
                <a:solidFill>
                  <a:srgbClr val="A45404"/>
                </a:solidFill>
                <a:latin typeface="Lexia"/>
                <a:ea typeface="ＭＳ ゴシック"/>
                <a:cs typeface="Mangal"/>
              </a:rPr>
              <a:t>Stock Markets, Financial Planning Academy (FPA) (Phase 1.1)</a:t>
            </a:r>
            <a:endParaRPr lang="en-US" sz="2000" dirty="0" smtClean="0">
              <a:solidFill>
                <a:srgbClr val="A45404"/>
              </a:solidFill>
              <a:latin typeface="Lexia"/>
              <a:ea typeface="ＭＳ ゴシック"/>
              <a:cs typeface="Mangal"/>
            </a:endParaRPr>
          </a:p>
          <a:p>
            <a:pPr algn="just">
              <a:lnSpc>
                <a:spcPct val="110000"/>
              </a:lnSpc>
            </a:pPr>
            <a:r>
              <a:rPr lang="en-IN" sz="1600" i="1" dirty="0" smtClean="0">
                <a:solidFill>
                  <a:srgbClr val="767171"/>
                </a:solidFill>
                <a:latin typeface="Lexia"/>
                <a:ea typeface="ＭＳ ゴシック"/>
                <a:cs typeface="Mangal"/>
              </a:rPr>
              <a:t>A financial sector aspirant is one step closer to his goals thanks to the skill-based support of </a:t>
            </a:r>
            <a:r>
              <a:rPr lang="en-IN" sz="1600" i="1" dirty="0" err="1" smtClean="0">
                <a:solidFill>
                  <a:srgbClr val="767171"/>
                </a:solidFill>
                <a:latin typeface="Lexia"/>
                <a:ea typeface="ＭＳ ゴシック"/>
                <a:cs typeface="Mangal"/>
              </a:rPr>
              <a:t>Vikalp</a:t>
            </a:r>
            <a:r>
              <a:rPr lang="en-IN" sz="1600" i="1" dirty="0" smtClean="0">
                <a:solidFill>
                  <a:srgbClr val="767171"/>
                </a:solidFill>
                <a:latin typeface="Lexia"/>
                <a:ea typeface="ＭＳ ゴシック"/>
                <a:cs typeface="Mangal"/>
              </a:rPr>
              <a:t> .</a:t>
            </a:r>
            <a:endParaRPr lang="en-US" sz="1600" i="1" dirty="0" smtClean="0">
              <a:solidFill>
                <a:srgbClr val="767171"/>
              </a:solidFill>
              <a:latin typeface="Lexia"/>
              <a:ea typeface="ＭＳ ゴシック"/>
              <a:cs typeface="Mangal"/>
            </a:endParaRPr>
          </a:p>
          <a:p>
            <a:endParaRPr lang="en-US" dirty="0"/>
          </a:p>
        </p:txBody>
      </p:sp>
      <p:pic>
        <p:nvPicPr>
          <p:cNvPr id="5" name="Picture 4" descr="Rahul Sonaware_FPA"/>
          <p:cNvPicPr/>
          <p:nvPr/>
        </p:nvPicPr>
        <p:blipFill>
          <a:blip r:embed="rId2" cstate="print"/>
          <a:srcRect/>
          <a:stretch>
            <a:fillRect/>
          </a:stretch>
        </p:blipFill>
        <p:spPr bwMode="auto">
          <a:xfrm>
            <a:off x="304800" y="304800"/>
            <a:ext cx="1447800" cy="1676400"/>
          </a:xfrm>
          <a:prstGeom prst="rect">
            <a:avLst/>
          </a:prstGeom>
          <a:noFill/>
          <a:ln w="3175" cmpd="dbl">
            <a:solidFill>
              <a:schemeClr val="tx1">
                <a:lumMod val="65000"/>
                <a:lumOff val="35000"/>
              </a:schemeClr>
            </a:solidFill>
            <a:miter lim="800000"/>
            <a:headEnd/>
            <a:tailEnd/>
          </a:ln>
        </p:spPr>
      </p:pic>
      <p:pic>
        <p:nvPicPr>
          <p:cNvPr id="7" name="Picture 6" descr="SVP logo 2.jpg"/>
          <p:cNvPicPr>
            <a:picLocks noChangeAspect="1"/>
          </p:cNvPicPr>
          <p:nvPr/>
        </p:nvPicPr>
        <p:blipFill>
          <a:blip r:embed="rId3" cstate="print"/>
          <a:srcRect l="17420" r="19592" b="26869"/>
          <a:stretch>
            <a:fillRect/>
          </a:stretch>
        </p:blipFill>
        <p:spPr>
          <a:xfrm>
            <a:off x="7207955" y="381000"/>
            <a:ext cx="1718733" cy="1600200"/>
          </a:xfrm>
          <a:prstGeom prst="rect">
            <a:avLst/>
          </a:prstGeom>
        </p:spPr>
      </p:pic>
      <p:sp>
        <p:nvSpPr>
          <p:cNvPr id="8" name="TextBox 7"/>
          <p:cNvSpPr txBox="1"/>
          <p:nvPr/>
        </p:nvSpPr>
        <p:spPr>
          <a:xfrm>
            <a:off x="304800" y="2133600"/>
            <a:ext cx="8534400" cy="4793620"/>
          </a:xfrm>
          <a:prstGeom prst="rect">
            <a:avLst/>
          </a:prstGeom>
          <a:noFill/>
        </p:spPr>
        <p:txBody>
          <a:bodyPr wrap="square" rtlCol="0">
            <a:spAutoFit/>
          </a:bodyPr>
          <a:lstStyle/>
          <a:p>
            <a:pPr algn="just">
              <a:lnSpc>
                <a:spcPct val="110000"/>
              </a:lnSpc>
            </a:pPr>
            <a:r>
              <a:rPr lang="en-US" sz="1300" dirty="0" smtClean="0">
                <a:solidFill>
                  <a:srgbClr val="BF8F00"/>
                </a:solidFill>
                <a:latin typeface="Segoe UI"/>
                <a:ea typeface="ＭＳ ゴシック"/>
                <a:cs typeface="Segoe UI"/>
              </a:rPr>
              <a:t>College life inspires the best in everybody. For </a:t>
            </a:r>
            <a:r>
              <a:rPr lang="en-US" sz="1300" dirty="0" err="1" smtClean="0">
                <a:solidFill>
                  <a:srgbClr val="BF8F00"/>
                </a:solidFill>
                <a:latin typeface="Segoe UI"/>
                <a:ea typeface="ＭＳ ゴシック"/>
                <a:cs typeface="Segoe UI"/>
              </a:rPr>
              <a:t>Rahul</a:t>
            </a:r>
            <a:r>
              <a:rPr lang="en-US" sz="1300" dirty="0" smtClean="0">
                <a:solidFill>
                  <a:srgbClr val="BF8F00"/>
                </a:solidFill>
                <a:latin typeface="Segoe UI"/>
                <a:ea typeface="ＭＳ ゴシック"/>
                <a:cs typeface="Segoe UI"/>
              </a:rPr>
              <a:t>, a B.M S Degree in Finance was to open the door of opportunities and a better life. However, in spite of his best efforts, the right jobs always seemed beyond his reach.  With limited job skills, he was not able to move forward. </a:t>
            </a:r>
            <a:endParaRPr lang="en-US" sz="1300" b="1" dirty="0" smtClean="0">
              <a:latin typeface="Segoe UI"/>
              <a:ea typeface="ＭＳ ゴシック"/>
              <a:cs typeface="Mangal"/>
            </a:endParaRPr>
          </a:p>
          <a:p>
            <a:pPr algn="just">
              <a:lnSpc>
                <a:spcPct val="110000"/>
              </a:lnSpc>
            </a:pPr>
            <a:r>
              <a:rPr lang="en-US" sz="1300" dirty="0" smtClean="0">
                <a:solidFill>
                  <a:srgbClr val="BF8F00"/>
                </a:solidFill>
                <a:latin typeface="Segoe UI"/>
                <a:ea typeface="ＭＳ ゴシック"/>
                <a:cs typeface="Segoe UI"/>
              </a:rPr>
              <a:t> </a:t>
            </a:r>
            <a:endParaRPr lang="en-US" sz="1300" b="1" dirty="0" smtClean="0">
              <a:latin typeface="Segoe UI"/>
              <a:ea typeface="ＭＳ ゴシック"/>
              <a:cs typeface="Mangal"/>
            </a:endParaRPr>
          </a:p>
          <a:p>
            <a:pPr algn="just">
              <a:lnSpc>
                <a:spcPct val="110000"/>
              </a:lnSpc>
            </a:pPr>
            <a:r>
              <a:rPr lang="en-US" sz="1300" dirty="0" smtClean="0">
                <a:solidFill>
                  <a:srgbClr val="BF8F00"/>
                </a:solidFill>
                <a:latin typeface="Segoe UI"/>
                <a:ea typeface="ＭＳ ゴシック"/>
                <a:cs typeface="Segoe UI"/>
              </a:rPr>
              <a:t>Things are looking much brighter for him since he enrolled in the </a:t>
            </a:r>
            <a:r>
              <a:rPr lang="en-US" sz="1300" i="1" dirty="0" err="1" smtClean="0">
                <a:solidFill>
                  <a:srgbClr val="BF8F00"/>
                </a:solidFill>
                <a:latin typeface="Segoe UI"/>
                <a:ea typeface="ＭＳ ゴシック"/>
                <a:cs typeface="Segoe UI"/>
              </a:rPr>
              <a:t>Vikalp</a:t>
            </a:r>
            <a:r>
              <a:rPr lang="en-US" sz="1300" dirty="0" smtClean="0">
                <a:solidFill>
                  <a:srgbClr val="BF8F00"/>
                </a:solidFill>
                <a:latin typeface="Segoe UI"/>
                <a:ea typeface="ＭＳ ゴシック"/>
                <a:cs typeface="Segoe UI"/>
              </a:rPr>
              <a:t> Program. The voucher program, which focuses on job employment, allowed </a:t>
            </a:r>
            <a:r>
              <a:rPr lang="en-US" sz="1300" dirty="0" err="1" smtClean="0">
                <a:solidFill>
                  <a:srgbClr val="BF8F00"/>
                </a:solidFill>
                <a:latin typeface="Segoe UI"/>
                <a:ea typeface="ＭＳ ゴシック"/>
                <a:cs typeface="Segoe UI"/>
              </a:rPr>
              <a:t>Rahul</a:t>
            </a:r>
            <a:r>
              <a:rPr lang="en-US" sz="1300" dirty="0" smtClean="0">
                <a:solidFill>
                  <a:srgbClr val="BF8F00"/>
                </a:solidFill>
                <a:latin typeface="Segoe UI"/>
                <a:ea typeface="ＭＳ ゴシック"/>
                <a:cs typeface="Segoe UI"/>
              </a:rPr>
              <a:t> to </a:t>
            </a:r>
            <a:r>
              <a:rPr lang="en-US" sz="1300" dirty="0" err="1" smtClean="0">
                <a:solidFill>
                  <a:srgbClr val="BF8F00"/>
                </a:solidFill>
                <a:latin typeface="Segoe UI"/>
                <a:ea typeface="ＭＳ ゴシック"/>
                <a:cs typeface="Segoe UI"/>
              </a:rPr>
              <a:t>enrol</a:t>
            </a:r>
            <a:r>
              <a:rPr lang="en-US" sz="1300" dirty="0" smtClean="0">
                <a:solidFill>
                  <a:srgbClr val="BF8F00"/>
                </a:solidFill>
                <a:latin typeface="Segoe UI"/>
                <a:ea typeface="ＭＳ ゴシック"/>
                <a:cs typeface="Segoe UI"/>
              </a:rPr>
              <a:t> in a course of his choice with fee requirement as low as 10% of total course fees.  “There is no organisation which focuses on employment with almost no fees. It’s a rare program”, he says.  </a:t>
            </a:r>
            <a:endParaRPr lang="en-US" sz="1300" b="1" dirty="0" smtClean="0">
              <a:latin typeface="Segoe UI"/>
              <a:ea typeface="ＭＳ ゴシック"/>
              <a:cs typeface="Mangal"/>
            </a:endParaRPr>
          </a:p>
          <a:p>
            <a:pPr algn="just">
              <a:lnSpc>
                <a:spcPct val="110000"/>
              </a:lnSpc>
            </a:pPr>
            <a:r>
              <a:rPr lang="en-US" sz="1300" dirty="0" smtClean="0">
                <a:solidFill>
                  <a:srgbClr val="BF8F00"/>
                </a:solidFill>
                <a:latin typeface="Segoe UI"/>
                <a:ea typeface="ＭＳ ゴシック"/>
                <a:cs typeface="Segoe UI"/>
              </a:rPr>
              <a:t> </a:t>
            </a:r>
            <a:endParaRPr lang="en-US" sz="1300" b="1" dirty="0" smtClean="0">
              <a:latin typeface="Segoe UI"/>
              <a:ea typeface="ＭＳ ゴシック"/>
              <a:cs typeface="Mangal"/>
            </a:endParaRPr>
          </a:p>
          <a:p>
            <a:pPr algn="just">
              <a:lnSpc>
                <a:spcPct val="110000"/>
              </a:lnSpc>
            </a:pPr>
            <a:r>
              <a:rPr lang="en-US" sz="1300" dirty="0" err="1" smtClean="0">
                <a:solidFill>
                  <a:srgbClr val="BF8F00"/>
                </a:solidFill>
                <a:latin typeface="Segoe UI"/>
                <a:ea typeface="ＭＳ ゴシック"/>
                <a:cs typeface="Segoe UI"/>
              </a:rPr>
              <a:t>Rahul</a:t>
            </a:r>
            <a:r>
              <a:rPr lang="en-US" sz="1300" dirty="0" smtClean="0">
                <a:solidFill>
                  <a:srgbClr val="BF8F00"/>
                </a:solidFill>
                <a:latin typeface="Segoe UI"/>
                <a:ea typeface="ＭＳ ゴシック"/>
                <a:cs typeface="Segoe UI"/>
              </a:rPr>
              <a:t> was impressed by the help he received from FPA. Students are encouraged to improve their communication skills. The focused, small batches have helped stimulate class room discussions. His English and communication have improved, increasing his overall confidence. </a:t>
            </a:r>
            <a:endParaRPr lang="en-US" sz="1300" b="1" dirty="0" smtClean="0">
              <a:latin typeface="Segoe UI"/>
              <a:ea typeface="ＭＳ ゴシック"/>
              <a:cs typeface="Mangal"/>
            </a:endParaRPr>
          </a:p>
          <a:p>
            <a:pPr algn="just"/>
            <a:r>
              <a:rPr lang="en-US" sz="1300" dirty="0" smtClean="0">
                <a:solidFill>
                  <a:srgbClr val="BF8F00"/>
                </a:solidFill>
                <a:latin typeface="Segoe UI"/>
                <a:ea typeface="ＭＳ ゴシック"/>
                <a:cs typeface="Segoe UI"/>
              </a:rPr>
              <a:t> </a:t>
            </a:r>
            <a:endParaRPr lang="en-US" sz="1300" b="1" dirty="0" smtClean="0">
              <a:latin typeface="Segoe UI"/>
              <a:ea typeface="ＭＳ ゴシック"/>
              <a:cs typeface="Mangal"/>
            </a:endParaRPr>
          </a:p>
          <a:p>
            <a:pPr algn="just">
              <a:lnSpc>
                <a:spcPct val="110000"/>
              </a:lnSpc>
            </a:pPr>
            <a:r>
              <a:rPr lang="en-US" sz="1300" dirty="0" smtClean="0">
                <a:solidFill>
                  <a:srgbClr val="BF8F00"/>
                </a:solidFill>
                <a:latin typeface="Segoe UI"/>
                <a:ea typeface="ＭＳ ゴシック"/>
                <a:cs typeface="Segoe UI"/>
              </a:rPr>
              <a:t>“Before taking up admission in course I was not aware of software of stock markets and other concepts. Now I am confident that I know everything there is to know about stock markets!”, he says. </a:t>
            </a:r>
            <a:r>
              <a:rPr lang="en-IN" sz="1300" dirty="0" smtClean="0">
                <a:solidFill>
                  <a:srgbClr val="BF8F00"/>
                </a:solidFill>
                <a:latin typeface="Segoe UI"/>
                <a:ea typeface="Times New Roman"/>
              </a:rPr>
              <a:t>The personal change has improved his outlook towards the future. “I have the knowledge now so I don’t think I’ll face any more difficulties”, He says.  When asked about his future goals, he replies, “In next few years, I would like to have an important role in a reputed brokerage such as </a:t>
            </a:r>
            <a:r>
              <a:rPr lang="en-IN" sz="1300" dirty="0" err="1" smtClean="0">
                <a:solidFill>
                  <a:srgbClr val="BF8F00"/>
                </a:solidFill>
                <a:latin typeface="Segoe UI"/>
                <a:ea typeface="Times New Roman"/>
              </a:rPr>
              <a:t>Sharekhan</a:t>
            </a:r>
            <a:r>
              <a:rPr lang="en-IN" sz="1300" dirty="0" smtClean="0">
                <a:solidFill>
                  <a:srgbClr val="BF8F00"/>
                </a:solidFill>
                <a:latin typeface="Segoe UI"/>
                <a:ea typeface="Times New Roman"/>
              </a:rPr>
              <a:t>, Reliance Money and </a:t>
            </a:r>
            <a:r>
              <a:rPr lang="en-IN" sz="1300" dirty="0" err="1" smtClean="0">
                <a:solidFill>
                  <a:srgbClr val="BF8F00"/>
                </a:solidFill>
                <a:latin typeface="Segoe UI"/>
                <a:ea typeface="Times New Roman"/>
              </a:rPr>
              <a:t>Motilal</a:t>
            </a:r>
            <a:r>
              <a:rPr lang="en-IN" sz="1300" dirty="0" smtClean="0">
                <a:solidFill>
                  <a:srgbClr val="BF8F00"/>
                </a:solidFill>
                <a:latin typeface="Segoe UI"/>
                <a:ea typeface="Times New Roman"/>
              </a:rPr>
              <a:t> </a:t>
            </a:r>
            <a:r>
              <a:rPr lang="en-IN" sz="1300" dirty="0" err="1" smtClean="0">
                <a:solidFill>
                  <a:srgbClr val="BF8F00"/>
                </a:solidFill>
                <a:latin typeface="Segoe UI"/>
                <a:ea typeface="Times New Roman"/>
              </a:rPr>
              <a:t>Oswal</a:t>
            </a:r>
            <a:r>
              <a:rPr lang="en-IN" sz="1300" dirty="0" smtClean="0">
                <a:solidFill>
                  <a:srgbClr val="BF8F00"/>
                </a:solidFill>
                <a:latin typeface="Segoe UI"/>
                <a:ea typeface="Times New Roman"/>
              </a:rPr>
              <a:t>”. </a:t>
            </a:r>
          </a:p>
          <a:p>
            <a:pPr algn="just"/>
            <a:endParaRPr lang="en-US" sz="1300" b="1" dirty="0" smtClean="0">
              <a:latin typeface="Times New Roman"/>
              <a:ea typeface="Times New Roman"/>
            </a:endParaRPr>
          </a:p>
          <a:p>
            <a:pPr algn="just"/>
            <a:r>
              <a:rPr lang="en-IN" sz="1300" dirty="0" smtClean="0">
                <a:solidFill>
                  <a:srgbClr val="BF8F00"/>
                </a:solidFill>
                <a:latin typeface="Segoe UI"/>
                <a:ea typeface="Times New Roman"/>
              </a:rPr>
              <a:t>With the help of FPA, </a:t>
            </a:r>
            <a:r>
              <a:rPr lang="en-IN" sz="1300" dirty="0" err="1" smtClean="0">
                <a:solidFill>
                  <a:srgbClr val="BF8F00"/>
                </a:solidFill>
                <a:latin typeface="Segoe UI"/>
                <a:ea typeface="Times New Roman"/>
              </a:rPr>
              <a:t>Rahul</a:t>
            </a:r>
            <a:r>
              <a:rPr lang="en-IN" sz="1300" dirty="0" smtClean="0">
                <a:solidFill>
                  <a:srgbClr val="BF8F00"/>
                </a:solidFill>
                <a:latin typeface="Segoe UI"/>
                <a:ea typeface="Times New Roman"/>
              </a:rPr>
              <a:t> is now closer to his goals. Post training, he was placed with reputed broking firm, BMA Wealth Creators. As a Relationship Manager-Dealer, </a:t>
            </a:r>
            <a:r>
              <a:rPr lang="en-IN" sz="1300" dirty="0" err="1" smtClean="0">
                <a:solidFill>
                  <a:srgbClr val="BF8F00"/>
                </a:solidFill>
                <a:latin typeface="Segoe UI"/>
                <a:ea typeface="Times New Roman"/>
              </a:rPr>
              <a:t>Rahul</a:t>
            </a:r>
            <a:r>
              <a:rPr lang="en-IN" sz="1300" dirty="0" smtClean="0">
                <a:solidFill>
                  <a:srgbClr val="BF8F00"/>
                </a:solidFill>
                <a:latin typeface="Segoe UI"/>
                <a:ea typeface="Times New Roman"/>
              </a:rPr>
              <a:t> now earns a monthly salary of INR 10,000.</a:t>
            </a:r>
            <a:endParaRPr lang="en-US" sz="1300" b="1" dirty="0" smtClean="0">
              <a:latin typeface="Times New Roman"/>
              <a:ea typeface="Times New Roman"/>
            </a:endParaRPr>
          </a:p>
          <a:p>
            <a:pPr algn="just"/>
            <a:endParaRPr lang="en-US" sz="13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52400"/>
          <a:ext cx="8839200" cy="6629400"/>
        </p:xfrm>
        <a:graphic>
          <a:graphicData uri="http://schemas.openxmlformats.org/drawingml/2006/table">
            <a:tbl>
              <a:tblPr/>
              <a:tblGrid>
                <a:gridCol w="8839200"/>
              </a:tblGrid>
              <a:tr h="1905000">
                <a:tc>
                  <a:txBody>
                    <a:bodyPr/>
                    <a:lstStyle/>
                    <a:p>
                      <a:pPr marL="0" marR="0" algn="just">
                        <a:lnSpc>
                          <a:spcPct val="110000"/>
                        </a:lnSpc>
                        <a:spcBef>
                          <a:spcPts val="1200"/>
                        </a:spcBef>
                        <a:spcAft>
                          <a:spcPts val="0"/>
                        </a:spcAft>
                      </a:pPr>
                      <a:endParaRPr lang="en-US" sz="700" b="1" dirty="0">
                        <a:latin typeface="Segoe UI"/>
                        <a:ea typeface="ＭＳ ゴシック"/>
                        <a:cs typeface="Mangal"/>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4724400">
                <a:tc>
                  <a:txBody>
                    <a:bodyPr/>
                    <a:lstStyle/>
                    <a:p>
                      <a:pPr marL="0" marR="0" algn="l"/>
                      <a:endParaRPr lang="en-IN" sz="1200" b="0" dirty="0" smtClean="0">
                        <a:solidFill>
                          <a:srgbClr val="BF8F00"/>
                        </a:solidFill>
                        <a:latin typeface="Segoe UI" pitchFamily="34" charset="0"/>
                        <a:ea typeface="Segoe UI" pitchFamily="34" charset="0"/>
                        <a:cs typeface="Segoe UI" pitchFamily="34" charset="0"/>
                      </a:endParaRPr>
                    </a:p>
                    <a:p>
                      <a:pPr marL="0" marR="0" algn="just"/>
                      <a:endParaRPr lang="en-US" sz="1200" b="1" dirty="0" smtClean="0">
                        <a:latin typeface="Times New Roman"/>
                        <a:ea typeface="Times New Roman"/>
                      </a:endParaRPr>
                    </a:p>
                    <a:p>
                      <a:pPr marL="0" marR="0" algn="l"/>
                      <a:endParaRPr lang="en-US" sz="1200" b="1" dirty="0">
                        <a:latin typeface="Segoe UI" pitchFamily="34" charset="0"/>
                        <a:ea typeface="Segoe UI" pitchFamily="34" charset="0"/>
                        <a:cs typeface="Segoe UI" pitchFamily="34" charset="0"/>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FC0"/>
                    </a:solidFill>
                  </a:tcPr>
                </a:tc>
              </a:tr>
            </a:tbl>
          </a:graphicData>
        </a:graphic>
      </p:graphicFrame>
      <p:sp>
        <p:nvSpPr>
          <p:cNvPr id="6" name="TextBox 5"/>
          <p:cNvSpPr txBox="1"/>
          <p:nvPr/>
        </p:nvSpPr>
        <p:spPr>
          <a:xfrm>
            <a:off x="1828800" y="304800"/>
            <a:ext cx="5334000" cy="1714315"/>
          </a:xfrm>
          <a:prstGeom prst="rect">
            <a:avLst/>
          </a:prstGeom>
          <a:noFill/>
        </p:spPr>
        <p:txBody>
          <a:bodyPr wrap="square" rtlCol="0">
            <a:spAutoFit/>
          </a:bodyPr>
          <a:lstStyle/>
          <a:p>
            <a:r>
              <a:rPr lang="en-IN" sz="2000" dirty="0" err="1" smtClean="0">
                <a:solidFill>
                  <a:srgbClr val="A45404"/>
                </a:solidFill>
                <a:latin typeface="Lexia"/>
                <a:ea typeface="ＭＳ ゴシック"/>
                <a:cs typeface="Mangal"/>
              </a:rPr>
              <a:t>Chetan</a:t>
            </a:r>
            <a:r>
              <a:rPr lang="en-IN" sz="2000" dirty="0" smtClean="0">
                <a:solidFill>
                  <a:srgbClr val="A45404"/>
                </a:solidFill>
                <a:latin typeface="Lexia"/>
                <a:ea typeface="ＭＳ ゴシック"/>
                <a:cs typeface="Mangal"/>
              </a:rPr>
              <a:t> </a:t>
            </a:r>
            <a:r>
              <a:rPr lang="en-IN" sz="2000" dirty="0" err="1" smtClean="0">
                <a:solidFill>
                  <a:srgbClr val="A45404"/>
                </a:solidFill>
                <a:latin typeface="Lexia"/>
                <a:ea typeface="ＭＳ ゴシック"/>
                <a:cs typeface="Mangal"/>
              </a:rPr>
              <a:t>Kamble</a:t>
            </a:r>
            <a:endParaRPr lang="en-US" sz="2000" dirty="0" smtClean="0">
              <a:solidFill>
                <a:srgbClr val="A45404"/>
              </a:solidFill>
              <a:latin typeface="Lexia"/>
              <a:ea typeface="ＭＳ ゴシック"/>
              <a:cs typeface="Mangal"/>
            </a:endParaRPr>
          </a:p>
          <a:p>
            <a:r>
              <a:rPr lang="en-IN" sz="2000" dirty="0" smtClean="0">
                <a:solidFill>
                  <a:srgbClr val="A45404"/>
                </a:solidFill>
                <a:latin typeface="Lexia"/>
                <a:ea typeface="ＭＳ ゴシック"/>
                <a:cs typeface="Mangal"/>
              </a:rPr>
              <a:t>Four-Wheeler at Don </a:t>
            </a:r>
            <a:r>
              <a:rPr lang="en-IN" sz="2000" dirty="0" err="1" smtClean="0">
                <a:solidFill>
                  <a:srgbClr val="A45404"/>
                </a:solidFill>
                <a:latin typeface="Lexia"/>
                <a:ea typeface="ＭＳ ゴシック"/>
                <a:cs typeface="Mangal"/>
              </a:rPr>
              <a:t>Bosco</a:t>
            </a:r>
            <a:r>
              <a:rPr lang="en-IN" sz="2000" dirty="0" smtClean="0">
                <a:solidFill>
                  <a:srgbClr val="A45404"/>
                </a:solidFill>
                <a:latin typeface="Lexia"/>
                <a:ea typeface="ＭＳ ゴシック"/>
                <a:cs typeface="Mangal"/>
              </a:rPr>
              <a:t> (Phase 1)</a:t>
            </a:r>
            <a:endParaRPr lang="en-US" sz="2000" dirty="0" smtClean="0">
              <a:solidFill>
                <a:srgbClr val="A45404"/>
              </a:solidFill>
              <a:latin typeface="Lexia"/>
              <a:ea typeface="ＭＳ ゴシック"/>
              <a:cs typeface="Mangal"/>
            </a:endParaRPr>
          </a:p>
          <a:p>
            <a:pPr algn="just">
              <a:lnSpc>
                <a:spcPct val="110000"/>
              </a:lnSpc>
            </a:pPr>
            <a:endParaRPr lang="en-US" sz="1400" i="1" dirty="0" smtClean="0">
              <a:solidFill>
                <a:srgbClr val="767171"/>
              </a:solidFill>
              <a:latin typeface="Lexia"/>
              <a:ea typeface="ＭＳ ゴシック"/>
              <a:cs typeface="Mangal"/>
            </a:endParaRPr>
          </a:p>
          <a:p>
            <a:r>
              <a:rPr lang="en-IN" sz="1600" i="1" dirty="0" smtClean="0">
                <a:solidFill>
                  <a:srgbClr val="767171"/>
                </a:solidFill>
                <a:latin typeface="Lexia"/>
                <a:ea typeface="ＭＳ ゴシック"/>
                <a:cs typeface="Mangal"/>
              </a:rPr>
              <a:t>25-year-old </a:t>
            </a:r>
            <a:r>
              <a:rPr lang="en-IN" sz="1600" i="1" dirty="0" err="1" smtClean="0">
                <a:solidFill>
                  <a:srgbClr val="767171"/>
                </a:solidFill>
                <a:latin typeface="Lexia"/>
                <a:ea typeface="ＭＳ ゴシック"/>
                <a:cs typeface="Mangal"/>
              </a:rPr>
              <a:t>Chetan</a:t>
            </a:r>
            <a:r>
              <a:rPr lang="en-IN" sz="1600" i="1" dirty="0" smtClean="0">
                <a:solidFill>
                  <a:srgbClr val="767171"/>
                </a:solidFill>
                <a:latin typeface="Lexia"/>
                <a:ea typeface="ＭＳ ゴシック"/>
                <a:cs typeface="Mangal"/>
              </a:rPr>
              <a:t> is hopeful that his training under </a:t>
            </a:r>
            <a:r>
              <a:rPr lang="en-IN" sz="1600" i="1" dirty="0" err="1" smtClean="0">
                <a:solidFill>
                  <a:srgbClr val="767171"/>
                </a:solidFill>
                <a:latin typeface="Lexia"/>
                <a:ea typeface="ＭＳ ゴシック"/>
                <a:cs typeface="Mangal"/>
              </a:rPr>
              <a:t>Vikalp</a:t>
            </a:r>
            <a:r>
              <a:rPr lang="en-IN" sz="1600" i="1" dirty="0" smtClean="0">
                <a:solidFill>
                  <a:srgbClr val="767171"/>
                </a:solidFill>
                <a:latin typeface="Lexia"/>
                <a:ea typeface="ＭＳ ゴシック"/>
                <a:cs typeface="Mangal"/>
              </a:rPr>
              <a:t> will open doors of opportunities for good jobs.</a:t>
            </a:r>
            <a:endParaRPr lang="en-US" sz="1600" i="1" dirty="0" smtClean="0">
              <a:solidFill>
                <a:srgbClr val="767171"/>
              </a:solidFill>
              <a:latin typeface="Lexia"/>
              <a:ea typeface="ＭＳ ゴシック"/>
              <a:cs typeface="Mangal"/>
            </a:endParaRPr>
          </a:p>
          <a:p>
            <a:endParaRPr lang="en-US" dirty="0"/>
          </a:p>
        </p:txBody>
      </p:sp>
      <p:pic>
        <p:nvPicPr>
          <p:cNvPr id="7" name="Picture 6" descr="Chetan Kamble_Don Bosco"/>
          <p:cNvPicPr/>
          <p:nvPr/>
        </p:nvPicPr>
        <p:blipFill>
          <a:blip r:embed="rId2" cstate="print"/>
          <a:srcRect/>
          <a:stretch>
            <a:fillRect/>
          </a:stretch>
        </p:blipFill>
        <p:spPr bwMode="auto">
          <a:xfrm>
            <a:off x="381000" y="304800"/>
            <a:ext cx="1257300" cy="1581150"/>
          </a:xfrm>
          <a:prstGeom prst="rect">
            <a:avLst/>
          </a:prstGeom>
          <a:noFill/>
          <a:ln w="38100" cmpd="dbl">
            <a:solidFill>
              <a:schemeClr val="tx1">
                <a:lumMod val="65000"/>
                <a:lumOff val="35000"/>
              </a:schemeClr>
            </a:solidFill>
            <a:miter lim="800000"/>
            <a:headEnd/>
            <a:tailEnd/>
          </a:ln>
        </p:spPr>
      </p:pic>
      <p:pic>
        <p:nvPicPr>
          <p:cNvPr id="8" name="Picture 7" descr="SVP logo 2.jpg"/>
          <p:cNvPicPr>
            <a:picLocks noChangeAspect="1"/>
          </p:cNvPicPr>
          <p:nvPr/>
        </p:nvPicPr>
        <p:blipFill>
          <a:blip r:embed="rId3" cstate="print"/>
          <a:srcRect l="17420" r="19592" b="26869"/>
          <a:stretch>
            <a:fillRect/>
          </a:stretch>
        </p:blipFill>
        <p:spPr>
          <a:xfrm>
            <a:off x="7207955" y="304800"/>
            <a:ext cx="1718733" cy="1600200"/>
          </a:xfrm>
          <a:prstGeom prst="rect">
            <a:avLst/>
          </a:prstGeom>
        </p:spPr>
      </p:pic>
      <p:sp>
        <p:nvSpPr>
          <p:cNvPr id="9" name="TextBox 8"/>
          <p:cNvSpPr txBox="1"/>
          <p:nvPr/>
        </p:nvSpPr>
        <p:spPr>
          <a:xfrm>
            <a:off x="304800" y="2209800"/>
            <a:ext cx="8534400" cy="4708981"/>
          </a:xfrm>
          <a:prstGeom prst="rect">
            <a:avLst/>
          </a:prstGeom>
          <a:noFill/>
        </p:spPr>
        <p:txBody>
          <a:bodyPr wrap="square" rtlCol="0">
            <a:spAutoFit/>
          </a:bodyPr>
          <a:lstStyle/>
          <a:p>
            <a:pPr algn="just"/>
            <a:r>
              <a:rPr lang="en-IN" sz="1250" dirty="0" err="1" smtClean="0">
                <a:solidFill>
                  <a:srgbClr val="BF8F00"/>
                </a:solidFill>
                <a:latin typeface="Segoe UI" pitchFamily="34" charset="0"/>
                <a:ea typeface="Segoe UI" pitchFamily="34" charset="0"/>
                <a:cs typeface="Segoe UI" pitchFamily="34" charset="0"/>
              </a:rPr>
              <a:t>Chetan</a:t>
            </a:r>
            <a:r>
              <a:rPr lang="en-IN" sz="1250" dirty="0" smtClean="0">
                <a:solidFill>
                  <a:srgbClr val="BF8F00"/>
                </a:solidFill>
                <a:latin typeface="Segoe UI" pitchFamily="34" charset="0"/>
                <a:ea typeface="Segoe UI" pitchFamily="34" charset="0"/>
                <a:cs typeface="Segoe UI" pitchFamily="34" charset="0"/>
              </a:rPr>
              <a:t> knew that his upcoming interview with Mahindra would turn out well. After all, his training  at Don </a:t>
            </a:r>
            <a:r>
              <a:rPr lang="en-IN" sz="1250" dirty="0" err="1" smtClean="0">
                <a:solidFill>
                  <a:srgbClr val="BF8F00"/>
                </a:solidFill>
                <a:latin typeface="Segoe UI" pitchFamily="34" charset="0"/>
                <a:ea typeface="Segoe UI" pitchFamily="34" charset="0"/>
                <a:cs typeface="Segoe UI" pitchFamily="34" charset="0"/>
              </a:rPr>
              <a:t>Bosco</a:t>
            </a:r>
            <a:r>
              <a:rPr lang="en-IN" sz="1250" dirty="0" smtClean="0">
                <a:solidFill>
                  <a:srgbClr val="BF8F00"/>
                </a:solidFill>
                <a:latin typeface="Segoe UI" pitchFamily="34" charset="0"/>
                <a:ea typeface="Segoe UI" pitchFamily="34" charset="0"/>
                <a:cs typeface="Segoe UI" pitchFamily="34" charset="0"/>
              </a:rPr>
              <a:t> had been an informative experience.  </a:t>
            </a:r>
            <a:r>
              <a:rPr lang="en-IN" sz="1250" dirty="0" err="1" smtClean="0">
                <a:solidFill>
                  <a:srgbClr val="BF8F00"/>
                </a:solidFill>
                <a:latin typeface="Segoe UI" pitchFamily="34" charset="0"/>
                <a:ea typeface="Segoe UI" pitchFamily="34" charset="0"/>
                <a:cs typeface="Segoe UI" pitchFamily="34" charset="0"/>
              </a:rPr>
              <a:t>Chetan</a:t>
            </a:r>
            <a:r>
              <a:rPr lang="en-IN" sz="1250" dirty="0" smtClean="0">
                <a:solidFill>
                  <a:srgbClr val="BF8F00"/>
                </a:solidFill>
                <a:latin typeface="Segoe UI" pitchFamily="34" charset="0"/>
                <a:ea typeface="Segoe UI" pitchFamily="34" charset="0"/>
                <a:cs typeface="Segoe UI" pitchFamily="34" charset="0"/>
              </a:rPr>
              <a:t> is not a fresher. Post graduation, he was engaged only in desk jobs. Until his training at Don </a:t>
            </a:r>
            <a:r>
              <a:rPr lang="en-IN" sz="1250" dirty="0" err="1" smtClean="0">
                <a:solidFill>
                  <a:srgbClr val="BF8F00"/>
                </a:solidFill>
                <a:latin typeface="Segoe UI" pitchFamily="34" charset="0"/>
                <a:ea typeface="Segoe UI" pitchFamily="34" charset="0"/>
                <a:cs typeface="Segoe UI" pitchFamily="34" charset="0"/>
              </a:rPr>
              <a:t>Bosco</a:t>
            </a:r>
            <a:r>
              <a:rPr lang="en-IN" sz="1250" dirty="0" smtClean="0">
                <a:solidFill>
                  <a:srgbClr val="BF8F00"/>
                </a:solidFill>
                <a:latin typeface="Segoe UI" pitchFamily="34" charset="0"/>
                <a:ea typeface="Segoe UI" pitchFamily="34" charset="0"/>
                <a:cs typeface="Segoe UI" pitchFamily="34" charset="0"/>
              </a:rPr>
              <a:t> under </a:t>
            </a:r>
            <a:r>
              <a:rPr lang="en-IN" sz="1250" dirty="0" err="1" smtClean="0">
                <a:solidFill>
                  <a:srgbClr val="BF8F00"/>
                </a:solidFill>
                <a:latin typeface="Segoe UI" pitchFamily="34" charset="0"/>
                <a:ea typeface="Segoe UI" pitchFamily="34" charset="0"/>
                <a:cs typeface="Segoe UI" pitchFamily="34" charset="0"/>
              </a:rPr>
              <a:t>Vikalp</a:t>
            </a:r>
            <a:r>
              <a:rPr lang="en-IN" sz="1250" dirty="0" smtClean="0">
                <a:solidFill>
                  <a:srgbClr val="BF8F00"/>
                </a:solidFill>
                <a:latin typeface="Segoe UI" pitchFamily="34" charset="0"/>
                <a:ea typeface="Segoe UI" pitchFamily="34" charset="0"/>
                <a:cs typeface="Segoe UI" pitchFamily="34" charset="0"/>
              </a:rPr>
              <a:t>, he was doing data entry for </a:t>
            </a:r>
            <a:r>
              <a:rPr lang="en-IN" sz="1250" dirty="0" err="1" smtClean="0">
                <a:solidFill>
                  <a:srgbClr val="BF8F00"/>
                </a:solidFill>
                <a:latin typeface="Segoe UI" pitchFamily="34" charset="0"/>
                <a:ea typeface="Segoe UI" pitchFamily="34" charset="0"/>
                <a:cs typeface="Segoe UI" pitchFamily="34" charset="0"/>
              </a:rPr>
              <a:t>Asha</a:t>
            </a:r>
            <a:r>
              <a:rPr lang="en-IN" sz="1250" dirty="0" smtClean="0">
                <a:solidFill>
                  <a:srgbClr val="BF8F00"/>
                </a:solidFill>
                <a:latin typeface="Segoe UI" pitchFamily="34" charset="0"/>
                <a:ea typeface="Segoe UI" pitchFamily="34" charset="0"/>
                <a:cs typeface="Segoe UI" pitchFamily="34" charset="0"/>
              </a:rPr>
              <a:t> Private Limited earning a monthly salary of INR 9,000. His earlier job at Mahindra had, however, invoked his interest in the automobile industry. “My job in Mahindra was front desk and will not count in experience. This is the reason I joined this course”, he explains. </a:t>
            </a:r>
          </a:p>
          <a:p>
            <a:pPr algn="just"/>
            <a:endParaRPr lang="en-US" sz="1250" dirty="0" smtClean="0">
              <a:solidFill>
                <a:srgbClr val="BF8F00"/>
              </a:solidFill>
              <a:latin typeface="Segoe UI" pitchFamily="34" charset="0"/>
              <a:ea typeface="Segoe UI" pitchFamily="34" charset="0"/>
              <a:cs typeface="Segoe UI" pitchFamily="34" charset="0"/>
            </a:endParaRPr>
          </a:p>
          <a:p>
            <a:pPr algn="just"/>
            <a:r>
              <a:rPr lang="en-IN" sz="1250" dirty="0" err="1" smtClean="0">
                <a:solidFill>
                  <a:srgbClr val="BF8F00"/>
                </a:solidFill>
                <a:latin typeface="Segoe UI" pitchFamily="34" charset="0"/>
                <a:ea typeface="Segoe UI" pitchFamily="34" charset="0"/>
                <a:cs typeface="Segoe UI" pitchFamily="34" charset="0"/>
              </a:rPr>
              <a:t>Chetan</a:t>
            </a:r>
            <a:r>
              <a:rPr lang="en-IN" sz="1250" dirty="0" smtClean="0">
                <a:solidFill>
                  <a:srgbClr val="BF8F00"/>
                </a:solidFill>
                <a:latin typeface="Segoe UI" pitchFamily="34" charset="0"/>
                <a:ea typeface="Segoe UI" pitchFamily="34" charset="0"/>
                <a:cs typeface="Segoe UI" pitchFamily="34" charset="0"/>
              </a:rPr>
              <a:t> came across </a:t>
            </a:r>
            <a:r>
              <a:rPr lang="en-IN" sz="1250" i="1" dirty="0" err="1" smtClean="0">
                <a:solidFill>
                  <a:srgbClr val="BF8F00"/>
                </a:solidFill>
                <a:latin typeface="Segoe UI" pitchFamily="34" charset="0"/>
                <a:ea typeface="Segoe UI" pitchFamily="34" charset="0"/>
                <a:cs typeface="Segoe UI" pitchFamily="34" charset="0"/>
              </a:rPr>
              <a:t>Vikalp</a:t>
            </a:r>
            <a:r>
              <a:rPr lang="en-IN" sz="1250" dirty="0" smtClean="0">
                <a:solidFill>
                  <a:srgbClr val="BF8F00"/>
                </a:solidFill>
                <a:latin typeface="Segoe UI" pitchFamily="34" charset="0"/>
                <a:ea typeface="Segoe UI" pitchFamily="34" charset="0"/>
                <a:cs typeface="Segoe UI" pitchFamily="34" charset="0"/>
              </a:rPr>
              <a:t> program through a career </a:t>
            </a:r>
            <a:r>
              <a:rPr lang="en-IN" sz="1250" dirty="0" err="1" smtClean="0">
                <a:solidFill>
                  <a:srgbClr val="BF8F00"/>
                </a:solidFill>
                <a:latin typeface="Segoe UI" pitchFamily="34" charset="0"/>
                <a:ea typeface="Segoe UI" pitchFamily="34" charset="0"/>
                <a:cs typeface="Segoe UI" pitchFamily="34" charset="0"/>
              </a:rPr>
              <a:t>mela</a:t>
            </a:r>
            <a:r>
              <a:rPr lang="en-IN" sz="1250" dirty="0" smtClean="0">
                <a:solidFill>
                  <a:srgbClr val="BF8F00"/>
                </a:solidFill>
                <a:latin typeface="Segoe UI" pitchFamily="34" charset="0"/>
                <a:ea typeface="Segoe UI" pitchFamily="34" charset="0"/>
                <a:cs typeface="Segoe UI" pitchFamily="34" charset="0"/>
              </a:rPr>
              <a:t> announcement in Maharashtra Times. He had very little expectation from the program. “I thought since this is a Government program, there will be a small seminar to motivate students. But when I attended, I really liked it.” </a:t>
            </a:r>
            <a:endParaRPr lang="en-US" sz="1250" dirty="0" smtClean="0">
              <a:solidFill>
                <a:srgbClr val="BF8F00"/>
              </a:solidFill>
              <a:latin typeface="Segoe UI" pitchFamily="34" charset="0"/>
              <a:ea typeface="Segoe UI" pitchFamily="34" charset="0"/>
              <a:cs typeface="Segoe UI" pitchFamily="34" charset="0"/>
            </a:endParaRPr>
          </a:p>
          <a:p>
            <a:pPr algn="just"/>
            <a:endParaRPr lang="en-IN" sz="1250" dirty="0" smtClean="0">
              <a:solidFill>
                <a:srgbClr val="BF8F00"/>
              </a:solidFill>
              <a:latin typeface="Segoe UI" pitchFamily="34" charset="0"/>
              <a:ea typeface="Segoe UI" pitchFamily="34" charset="0"/>
              <a:cs typeface="Segoe UI" pitchFamily="34" charset="0"/>
            </a:endParaRPr>
          </a:p>
          <a:p>
            <a:pPr algn="just"/>
            <a:r>
              <a:rPr lang="en-IN" sz="1250" dirty="0" smtClean="0">
                <a:solidFill>
                  <a:srgbClr val="BF8F00"/>
                </a:solidFill>
                <a:latin typeface="Segoe UI" pitchFamily="34" charset="0"/>
                <a:ea typeface="Segoe UI" pitchFamily="34" charset="0"/>
                <a:cs typeface="Segoe UI" pitchFamily="34" charset="0"/>
              </a:rPr>
              <a:t>The four-wheeler course was not </a:t>
            </a:r>
            <a:r>
              <a:rPr lang="en-IN" sz="1250" dirty="0" err="1" smtClean="0">
                <a:solidFill>
                  <a:srgbClr val="BF8F00"/>
                </a:solidFill>
                <a:latin typeface="Segoe UI" pitchFamily="34" charset="0"/>
                <a:ea typeface="Segoe UI" pitchFamily="34" charset="0"/>
                <a:cs typeface="Segoe UI" pitchFamily="34" charset="0"/>
              </a:rPr>
              <a:t>Chetan’s</a:t>
            </a:r>
            <a:r>
              <a:rPr lang="en-IN" sz="1250" dirty="0" smtClean="0">
                <a:solidFill>
                  <a:srgbClr val="BF8F00"/>
                </a:solidFill>
                <a:latin typeface="Segoe UI" pitchFamily="34" charset="0"/>
                <a:ea typeface="Segoe UI" pitchFamily="34" charset="0"/>
                <a:cs typeface="Segoe UI" pitchFamily="34" charset="0"/>
              </a:rPr>
              <a:t> first choice. With the variety of course options, </a:t>
            </a:r>
            <a:r>
              <a:rPr lang="en-IN" sz="1250" dirty="0" err="1" smtClean="0">
                <a:solidFill>
                  <a:srgbClr val="BF8F00"/>
                </a:solidFill>
                <a:latin typeface="Segoe UI" pitchFamily="34" charset="0"/>
                <a:ea typeface="Segoe UI" pitchFamily="34" charset="0"/>
                <a:cs typeface="Segoe UI" pitchFamily="34" charset="0"/>
              </a:rPr>
              <a:t>Chetan</a:t>
            </a:r>
            <a:r>
              <a:rPr lang="en-IN" sz="1250" dirty="0" smtClean="0">
                <a:solidFill>
                  <a:srgbClr val="BF8F00"/>
                </a:solidFill>
                <a:latin typeface="Segoe UI" pitchFamily="34" charset="0"/>
                <a:ea typeface="Segoe UI" pitchFamily="34" charset="0"/>
                <a:cs typeface="Segoe UI" pitchFamily="34" charset="0"/>
              </a:rPr>
              <a:t> was confused between the four-wheeler and the Auto CAD/CNC courses.  Learning about his interest in auto parts servicing industry, counsellors steered him towards the four-wheeler mechanic course at Don </a:t>
            </a:r>
            <a:r>
              <a:rPr lang="en-IN" sz="1250" dirty="0" err="1" smtClean="0">
                <a:solidFill>
                  <a:srgbClr val="BF8F00"/>
                </a:solidFill>
                <a:latin typeface="Segoe UI" pitchFamily="34" charset="0"/>
                <a:ea typeface="Segoe UI" pitchFamily="34" charset="0"/>
                <a:cs typeface="Segoe UI" pitchFamily="34" charset="0"/>
              </a:rPr>
              <a:t>Bosco</a:t>
            </a:r>
            <a:r>
              <a:rPr lang="en-IN" sz="1250" dirty="0" smtClean="0">
                <a:solidFill>
                  <a:srgbClr val="BF8F00"/>
                </a:solidFill>
                <a:latin typeface="Segoe UI" pitchFamily="34" charset="0"/>
                <a:ea typeface="Segoe UI" pitchFamily="34" charset="0"/>
                <a:cs typeface="Segoe UI" pitchFamily="34" charset="0"/>
              </a:rPr>
              <a:t>. As an SC candidate, </a:t>
            </a:r>
            <a:r>
              <a:rPr lang="en-IN" sz="1250" dirty="0" err="1" smtClean="0">
                <a:solidFill>
                  <a:srgbClr val="BF8F00"/>
                </a:solidFill>
                <a:latin typeface="Segoe UI" pitchFamily="34" charset="0"/>
                <a:ea typeface="Segoe UI" pitchFamily="34" charset="0"/>
                <a:cs typeface="Segoe UI" pitchFamily="34" charset="0"/>
              </a:rPr>
              <a:t>Chetan</a:t>
            </a:r>
            <a:r>
              <a:rPr lang="en-IN" sz="1250" dirty="0" smtClean="0">
                <a:solidFill>
                  <a:srgbClr val="BF8F00"/>
                </a:solidFill>
                <a:latin typeface="Segoe UI" pitchFamily="34" charset="0"/>
                <a:ea typeface="Segoe UI" pitchFamily="34" charset="0"/>
                <a:cs typeface="Segoe UI" pitchFamily="34" charset="0"/>
              </a:rPr>
              <a:t> was offered the voucher, whereby students had to pay 10% of the fees and the remaining would be paid by </a:t>
            </a:r>
            <a:r>
              <a:rPr lang="en-IN" sz="1250" i="1" dirty="0" err="1" smtClean="0">
                <a:solidFill>
                  <a:srgbClr val="BF8F00"/>
                </a:solidFill>
                <a:latin typeface="Segoe UI" pitchFamily="34" charset="0"/>
                <a:ea typeface="Segoe UI" pitchFamily="34" charset="0"/>
                <a:cs typeface="Segoe UI" pitchFamily="34" charset="0"/>
              </a:rPr>
              <a:t>Vikalp</a:t>
            </a:r>
            <a:r>
              <a:rPr lang="en-IN" sz="1250" dirty="0" smtClean="0">
                <a:solidFill>
                  <a:srgbClr val="BF8F00"/>
                </a:solidFill>
                <a:latin typeface="Segoe UI" pitchFamily="34" charset="0"/>
                <a:ea typeface="Segoe UI" pitchFamily="34" charset="0"/>
                <a:cs typeface="Segoe UI" pitchFamily="34" charset="0"/>
              </a:rPr>
              <a:t>. “Outside </a:t>
            </a:r>
          </a:p>
          <a:p>
            <a:pPr algn="just"/>
            <a:r>
              <a:rPr lang="en-IN" sz="1250" dirty="0" smtClean="0">
                <a:solidFill>
                  <a:srgbClr val="BF8F00"/>
                </a:solidFill>
                <a:latin typeface="Segoe UI" pitchFamily="34" charset="0"/>
                <a:ea typeface="Segoe UI" pitchFamily="34" charset="0"/>
                <a:cs typeface="Segoe UI" pitchFamily="34" charset="0"/>
              </a:rPr>
              <a:t>I would have to pay INR 25,000 for a diploma”,  he says. </a:t>
            </a:r>
            <a:endParaRPr lang="en-US" sz="1250" dirty="0" smtClean="0">
              <a:solidFill>
                <a:srgbClr val="BF8F00"/>
              </a:solidFill>
              <a:latin typeface="Segoe UI" pitchFamily="34" charset="0"/>
              <a:ea typeface="Segoe UI" pitchFamily="34" charset="0"/>
              <a:cs typeface="Segoe UI" pitchFamily="34" charset="0"/>
            </a:endParaRPr>
          </a:p>
          <a:p>
            <a:pPr algn="just"/>
            <a:endParaRPr lang="en-IN" sz="1250" dirty="0" smtClean="0">
              <a:solidFill>
                <a:srgbClr val="BF8F00"/>
              </a:solidFill>
              <a:latin typeface="Segoe UI" pitchFamily="34" charset="0"/>
              <a:ea typeface="Segoe UI" pitchFamily="34" charset="0"/>
              <a:cs typeface="Segoe UI" pitchFamily="34" charset="0"/>
            </a:endParaRPr>
          </a:p>
          <a:p>
            <a:pPr algn="just"/>
            <a:r>
              <a:rPr lang="en-IN" sz="1250" dirty="0" smtClean="0">
                <a:solidFill>
                  <a:srgbClr val="BF8F00"/>
                </a:solidFill>
                <a:latin typeface="Segoe UI" pitchFamily="34" charset="0"/>
                <a:ea typeface="Segoe UI" pitchFamily="34" charset="0"/>
                <a:cs typeface="Segoe UI" pitchFamily="34" charset="0"/>
              </a:rPr>
              <a:t>At Don </a:t>
            </a:r>
            <a:r>
              <a:rPr lang="en-IN" sz="1250" dirty="0" err="1" smtClean="0">
                <a:solidFill>
                  <a:srgbClr val="BF8F00"/>
                </a:solidFill>
                <a:latin typeface="Segoe UI" pitchFamily="34" charset="0"/>
                <a:ea typeface="Segoe UI" pitchFamily="34" charset="0"/>
                <a:cs typeface="Segoe UI" pitchFamily="34" charset="0"/>
              </a:rPr>
              <a:t>Bosco</a:t>
            </a:r>
            <a:r>
              <a:rPr lang="en-IN" sz="1250" dirty="0" smtClean="0">
                <a:solidFill>
                  <a:srgbClr val="BF8F00"/>
                </a:solidFill>
                <a:latin typeface="Segoe UI" pitchFamily="34" charset="0"/>
                <a:ea typeface="Segoe UI" pitchFamily="34" charset="0"/>
                <a:cs typeface="Segoe UI" pitchFamily="34" charset="0"/>
              </a:rPr>
              <a:t>, </a:t>
            </a:r>
            <a:r>
              <a:rPr lang="en-IN" sz="1250" dirty="0" err="1" smtClean="0">
                <a:solidFill>
                  <a:srgbClr val="BF8F00"/>
                </a:solidFill>
                <a:latin typeface="Segoe UI" pitchFamily="34" charset="0"/>
                <a:ea typeface="Segoe UI" pitchFamily="34" charset="0"/>
                <a:cs typeface="Segoe UI" pitchFamily="34" charset="0"/>
              </a:rPr>
              <a:t>Chetan</a:t>
            </a:r>
            <a:r>
              <a:rPr lang="en-IN" sz="1250" dirty="0" smtClean="0">
                <a:solidFill>
                  <a:srgbClr val="BF8F00"/>
                </a:solidFill>
                <a:latin typeface="Segoe UI" pitchFamily="34" charset="0"/>
                <a:ea typeface="Segoe UI" pitchFamily="34" charset="0"/>
                <a:cs typeface="Segoe UI" pitchFamily="34" charset="0"/>
              </a:rPr>
              <a:t> has received theoretical and practical training. The </a:t>
            </a:r>
            <a:r>
              <a:rPr lang="en-IN" sz="1250" dirty="0" err="1" smtClean="0">
                <a:solidFill>
                  <a:srgbClr val="BF8F00"/>
                </a:solidFill>
                <a:latin typeface="Segoe UI" pitchFamily="34" charset="0"/>
                <a:ea typeface="Segoe UI" pitchFamily="34" charset="0"/>
                <a:cs typeface="Segoe UI" pitchFamily="34" charset="0"/>
              </a:rPr>
              <a:t>practicals</a:t>
            </a:r>
            <a:r>
              <a:rPr lang="en-IN" sz="1250" dirty="0" smtClean="0">
                <a:solidFill>
                  <a:srgbClr val="BF8F00"/>
                </a:solidFill>
                <a:latin typeface="Segoe UI" pitchFamily="34" charset="0"/>
                <a:ea typeface="Segoe UI" pitchFamily="34" charset="0"/>
                <a:cs typeface="Segoe UI" pitchFamily="34" charset="0"/>
              </a:rPr>
              <a:t> were particularly helpful to him. As a fresher in automotive industry, </a:t>
            </a:r>
            <a:r>
              <a:rPr lang="en-IN" sz="1250" dirty="0" err="1" smtClean="0">
                <a:solidFill>
                  <a:srgbClr val="BF8F00"/>
                </a:solidFill>
                <a:latin typeface="Segoe UI" pitchFamily="34" charset="0"/>
                <a:ea typeface="Segoe UI" pitchFamily="34" charset="0"/>
                <a:cs typeface="Segoe UI" pitchFamily="34" charset="0"/>
              </a:rPr>
              <a:t>Chetan</a:t>
            </a:r>
            <a:r>
              <a:rPr lang="en-IN" sz="1250" dirty="0" smtClean="0">
                <a:solidFill>
                  <a:srgbClr val="BF8F00"/>
                </a:solidFill>
                <a:latin typeface="Segoe UI" pitchFamily="34" charset="0"/>
                <a:ea typeface="Segoe UI" pitchFamily="34" charset="0"/>
                <a:cs typeface="Segoe UI" pitchFamily="34" charset="0"/>
              </a:rPr>
              <a:t> didn’t mind starting from scratch. He now works with Mahindra as a trainee in their service workshop, and is optimistic about the future. He is confident that this experience  will lay the foundation of his career in the industry. He currently earns INR 3,500 a month and will be instated as a permanent employee after six months.</a:t>
            </a:r>
            <a:endParaRPr lang="en-US" sz="1250" dirty="0" smtClean="0">
              <a:solidFill>
                <a:srgbClr val="BF8F00"/>
              </a:solidFill>
              <a:latin typeface="Segoe UI" pitchFamily="34" charset="0"/>
              <a:ea typeface="Segoe UI" pitchFamily="34" charset="0"/>
              <a:cs typeface="Segoe UI" pitchFamily="34" charset="0"/>
            </a:endParaRPr>
          </a:p>
          <a:p>
            <a:pPr algn="just"/>
            <a:endParaRPr lang="en-IN" sz="1250" dirty="0" smtClean="0">
              <a:solidFill>
                <a:srgbClr val="BF8F00"/>
              </a:solidFill>
              <a:latin typeface="Segoe UI" pitchFamily="34" charset="0"/>
              <a:ea typeface="Segoe UI" pitchFamily="34" charset="0"/>
              <a:cs typeface="Segoe UI" pitchFamily="34" charset="0"/>
            </a:endParaRPr>
          </a:p>
          <a:p>
            <a:pPr algn="just"/>
            <a:r>
              <a:rPr lang="en-IN" sz="1250" dirty="0" smtClean="0">
                <a:solidFill>
                  <a:srgbClr val="BF8F00"/>
                </a:solidFill>
                <a:latin typeface="Segoe UI" pitchFamily="34" charset="0"/>
                <a:ea typeface="Segoe UI" pitchFamily="34" charset="0"/>
                <a:cs typeface="Segoe UI" pitchFamily="34" charset="0"/>
              </a:rPr>
              <a:t>When asked about his future, he says “I would like to work towards a position of Workshop Manager in next 3 years”</a:t>
            </a:r>
            <a:endParaRPr lang="en-US" sz="1250" dirty="0" smtClean="0">
              <a:solidFill>
                <a:srgbClr val="BF8F00"/>
              </a:solidFill>
              <a:latin typeface="Segoe UI" pitchFamily="34" charset="0"/>
              <a:ea typeface="Segoe UI" pitchFamily="34" charset="0"/>
              <a:cs typeface="Segoe UI" pitchFamily="34" charset="0"/>
            </a:endParaRPr>
          </a:p>
          <a:p>
            <a:pPr algn="just"/>
            <a:endParaRPr lang="en-US" sz="1250" dirty="0">
              <a:solidFill>
                <a:srgbClr val="BF8F00"/>
              </a:solidFill>
              <a:latin typeface="Segoe UI" pitchFamily="34" charset="0"/>
              <a:ea typeface="Segoe UI" pitchFamily="34" charset="0"/>
              <a:cs typeface="Segoe U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52400"/>
          <a:ext cx="8839200" cy="6477000"/>
        </p:xfrm>
        <a:graphic>
          <a:graphicData uri="http://schemas.openxmlformats.org/drawingml/2006/table">
            <a:tbl>
              <a:tblPr/>
              <a:tblGrid>
                <a:gridCol w="8839200"/>
              </a:tblGrid>
              <a:tr h="1905000">
                <a:tc>
                  <a:txBody>
                    <a:bodyPr/>
                    <a:lstStyle/>
                    <a:p>
                      <a:pPr marL="0" marR="0" algn="just">
                        <a:lnSpc>
                          <a:spcPct val="110000"/>
                        </a:lnSpc>
                        <a:spcBef>
                          <a:spcPts val="1200"/>
                        </a:spcBef>
                        <a:spcAft>
                          <a:spcPts val="0"/>
                        </a:spcAft>
                      </a:pPr>
                      <a:endParaRPr lang="en-US" sz="700" b="1" dirty="0">
                        <a:latin typeface="Segoe UI"/>
                        <a:ea typeface="ＭＳ ゴシック"/>
                        <a:cs typeface="Mangal"/>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4572000">
                <a:tc>
                  <a:txBody>
                    <a:bodyPr/>
                    <a:lstStyle/>
                    <a:p>
                      <a:pPr marL="0" marR="0" algn="l"/>
                      <a:endParaRPr lang="en-IN" sz="1200" b="0" dirty="0" smtClean="0">
                        <a:solidFill>
                          <a:srgbClr val="BF8F00"/>
                        </a:solidFill>
                        <a:latin typeface="Segoe UI" pitchFamily="34" charset="0"/>
                        <a:ea typeface="Segoe UI" pitchFamily="34" charset="0"/>
                        <a:cs typeface="Segoe UI" pitchFamily="34" charset="0"/>
                      </a:endParaRPr>
                    </a:p>
                    <a:p>
                      <a:pPr marL="0" marR="0" algn="l"/>
                      <a:endParaRPr lang="en-US" sz="1200" b="1" dirty="0">
                        <a:latin typeface="Segoe UI" pitchFamily="34" charset="0"/>
                        <a:ea typeface="Segoe UI" pitchFamily="34" charset="0"/>
                        <a:cs typeface="Segoe UI" pitchFamily="34" charset="0"/>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FC0"/>
                    </a:solidFill>
                  </a:tcPr>
                </a:tc>
              </a:tr>
            </a:tbl>
          </a:graphicData>
        </a:graphic>
      </p:graphicFrame>
      <p:sp>
        <p:nvSpPr>
          <p:cNvPr id="6" name="TextBox 5"/>
          <p:cNvSpPr txBox="1"/>
          <p:nvPr/>
        </p:nvSpPr>
        <p:spPr>
          <a:xfrm>
            <a:off x="1752600" y="304800"/>
            <a:ext cx="5334000" cy="2034403"/>
          </a:xfrm>
          <a:prstGeom prst="rect">
            <a:avLst/>
          </a:prstGeom>
          <a:noFill/>
        </p:spPr>
        <p:txBody>
          <a:bodyPr wrap="square" rtlCol="0">
            <a:spAutoFit/>
          </a:bodyPr>
          <a:lstStyle/>
          <a:p>
            <a:r>
              <a:rPr lang="en-IN" sz="2000" dirty="0" err="1" smtClean="0">
                <a:solidFill>
                  <a:srgbClr val="A45404"/>
                </a:solidFill>
                <a:latin typeface="Lexia"/>
                <a:ea typeface="ＭＳ ゴシック"/>
                <a:cs typeface="Mangal"/>
              </a:rPr>
              <a:t>Suvarna</a:t>
            </a:r>
            <a:r>
              <a:rPr lang="en-IN" sz="2000" dirty="0" smtClean="0">
                <a:solidFill>
                  <a:srgbClr val="A45404"/>
                </a:solidFill>
                <a:latin typeface="Lexia"/>
                <a:ea typeface="ＭＳ ゴシック"/>
                <a:cs typeface="Mangal"/>
              </a:rPr>
              <a:t> </a:t>
            </a:r>
            <a:r>
              <a:rPr lang="en-IN" sz="2000" dirty="0" err="1" smtClean="0">
                <a:solidFill>
                  <a:srgbClr val="A45404"/>
                </a:solidFill>
                <a:latin typeface="Lexia"/>
                <a:ea typeface="ＭＳ ゴシック"/>
                <a:cs typeface="Mangal"/>
              </a:rPr>
              <a:t>Gajare</a:t>
            </a:r>
            <a:endParaRPr lang="en-US" sz="2000" dirty="0" smtClean="0">
              <a:solidFill>
                <a:srgbClr val="A45404"/>
              </a:solidFill>
              <a:latin typeface="Lexia"/>
              <a:ea typeface="ＭＳ ゴシック"/>
              <a:cs typeface="Mangal"/>
            </a:endParaRPr>
          </a:p>
          <a:p>
            <a:r>
              <a:rPr lang="en-IN" sz="2000" dirty="0" smtClean="0">
                <a:solidFill>
                  <a:srgbClr val="A45404"/>
                </a:solidFill>
                <a:latin typeface="Lexia"/>
                <a:ea typeface="ＭＳ ゴシック"/>
                <a:cs typeface="Mangal"/>
              </a:rPr>
              <a:t>Bedside Assistant at </a:t>
            </a:r>
            <a:r>
              <a:rPr lang="en-IN" sz="2000" dirty="0" err="1" smtClean="0">
                <a:solidFill>
                  <a:srgbClr val="A45404"/>
                </a:solidFill>
                <a:latin typeface="Lexia"/>
                <a:ea typeface="ＭＳ ゴシック"/>
                <a:cs typeface="Mangal"/>
              </a:rPr>
              <a:t>Pratham</a:t>
            </a:r>
            <a:r>
              <a:rPr lang="en-IN" sz="2000" dirty="0" smtClean="0">
                <a:solidFill>
                  <a:srgbClr val="A45404"/>
                </a:solidFill>
                <a:latin typeface="Lexia"/>
                <a:ea typeface="ＭＳ ゴシック"/>
                <a:cs typeface="Mangal"/>
              </a:rPr>
              <a:t> (Phase 1.1)</a:t>
            </a:r>
            <a:endParaRPr lang="en-US" sz="2000" dirty="0" smtClean="0">
              <a:solidFill>
                <a:srgbClr val="A45404"/>
              </a:solidFill>
              <a:latin typeface="Lexia"/>
              <a:ea typeface="ＭＳ ゴシック"/>
              <a:cs typeface="Mangal"/>
            </a:endParaRPr>
          </a:p>
          <a:p>
            <a:pPr algn="just">
              <a:lnSpc>
                <a:spcPct val="110000"/>
              </a:lnSpc>
            </a:pPr>
            <a:endParaRPr lang="en-US" sz="1400" i="1" dirty="0" smtClean="0">
              <a:solidFill>
                <a:srgbClr val="767171"/>
              </a:solidFill>
              <a:latin typeface="Lexia"/>
              <a:ea typeface="ＭＳ ゴシック"/>
              <a:cs typeface="Mangal"/>
            </a:endParaRPr>
          </a:p>
          <a:p>
            <a:pPr algn="just">
              <a:lnSpc>
                <a:spcPct val="110000"/>
              </a:lnSpc>
            </a:pPr>
            <a:r>
              <a:rPr lang="en-IN" sz="1600" i="1" dirty="0" smtClean="0">
                <a:solidFill>
                  <a:srgbClr val="767171"/>
                </a:solidFill>
                <a:latin typeface="Lexia"/>
                <a:ea typeface="ＭＳ ゴシック"/>
                <a:cs typeface="Mangal"/>
              </a:rPr>
              <a:t>A timely opportunity has made 35-year-old </a:t>
            </a:r>
            <a:r>
              <a:rPr lang="en-IN" sz="1600" i="1" dirty="0" err="1" smtClean="0">
                <a:solidFill>
                  <a:srgbClr val="767171"/>
                </a:solidFill>
                <a:latin typeface="Lexia"/>
                <a:ea typeface="ＭＳ ゴシック"/>
                <a:cs typeface="Mangal"/>
              </a:rPr>
              <a:t>Suvarna</a:t>
            </a:r>
            <a:r>
              <a:rPr lang="en-IN" sz="1600" i="1" dirty="0" smtClean="0">
                <a:solidFill>
                  <a:srgbClr val="767171"/>
                </a:solidFill>
                <a:latin typeface="Lexia"/>
                <a:ea typeface="ＭＳ ゴシック"/>
                <a:cs typeface="Mangal"/>
              </a:rPr>
              <a:t> confidently approach a career in the field of nursing.</a:t>
            </a:r>
            <a:endParaRPr lang="en-US" sz="1600" i="1" dirty="0" smtClean="0">
              <a:solidFill>
                <a:srgbClr val="767171"/>
              </a:solidFill>
              <a:latin typeface="Lexia"/>
              <a:ea typeface="ＭＳ ゴシック"/>
              <a:cs typeface="Mangal"/>
            </a:endParaRPr>
          </a:p>
          <a:p>
            <a:pPr algn="just">
              <a:lnSpc>
                <a:spcPct val="110000"/>
              </a:lnSpc>
            </a:pPr>
            <a:r>
              <a:rPr lang="en-IN" sz="1600" i="1" dirty="0" smtClean="0">
                <a:solidFill>
                  <a:srgbClr val="767171"/>
                </a:solidFill>
                <a:latin typeface="Lexia"/>
                <a:ea typeface="ＭＳ ゴシック"/>
                <a:cs typeface="Mangal"/>
              </a:rPr>
              <a:t>.</a:t>
            </a:r>
            <a:endParaRPr lang="en-US" sz="1600" i="1" dirty="0" smtClean="0">
              <a:solidFill>
                <a:srgbClr val="767171"/>
              </a:solidFill>
              <a:latin typeface="Lexia"/>
              <a:ea typeface="ＭＳ ゴシック"/>
              <a:cs typeface="Mangal"/>
            </a:endParaRPr>
          </a:p>
          <a:p>
            <a:endParaRPr lang="en-US" dirty="0"/>
          </a:p>
        </p:txBody>
      </p:sp>
      <p:pic>
        <p:nvPicPr>
          <p:cNvPr id="7" name="Picture 6" descr="suvarna pawar_Pratham"/>
          <p:cNvPicPr/>
          <p:nvPr/>
        </p:nvPicPr>
        <p:blipFill>
          <a:blip r:embed="rId2" cstate="print">
            <a:lum/>
          </a:blip>
          <a:srcRect/>
          <a:stretch>
            <a:fillRect/>
          </a:stretch>
        </p:blipFill>
        <p:spPr bwMode="auto">
          <a:xfrm>
            <a:off x="304800" y="304800"/>
            <a:ext cx="1371600" cy="1600200"/>
          </a:xfrm>
          <a:prstGeom prst="rect">
            <a:avLst/>
          </a:prstGeom>
          <a:noFill/>
          <a:ln w="3175" cmpd="dbl">
            <a:solidFill>
              <a:schemeClr val="tx1">
                <a:lumMod val="65000"/>
                <a:lumOff val="35000"/>
              </a:schemeClr>
            </a:solidFill>
            <a:miter lim="800000"/>
            <a:headEnd/>
            <a:tailEnd/>
          </a:ln>
        </p:spPr>
      </p:pic>
      <p:pic>
        <p:nvPicPr>
          <p:cNvPr id="8" name="Picture 7" descr="SVP logo 2.jpg"/>
          <p:cNvPicPr>
            <a:picLocks noChangeAspect="1"/>
          </p:cNvPicPr>
          <p:nvPr/>
        </p:nvPicPr>
        <p:blipFill>
          <a:blip r:embed="rId3" cstate="print"/>
          <a:srcRect l="17420" r="19592" b="26869"/>
          <a:stretch>
            <a:fillRect/>
          </a:stretch>
        </p:blipFill>
        <p:spPr>
          <a:xfrm>
            <a:off x="7207955" y="381000"/>
            <a:ext cx="1718733" cy="1600200"/>
          </a:xfrm>
          <a:prstGeom prst="rect">
            <a:avLst/>
          </a:prstGeom>
        </p:spPr>
      </p:pic>
      <p:sp>
        <p:nvSpPr>
          <p:cNvPr id="9" name="TextBox 8"/>
          <p:cNvSpPr txBox="1"/>
          <p:nvPr/>
        </p:nvSpPr>
        <p:spPr>
          <a:xfrm>
            <a:off x="304800" y="2133600"/>
            <a:ext cx="8610600" cy="4672048"/>
          </a:xfrm>
          <a:prstGeom prst="rect">
            <a:avLst/>
          </a:prstGeom>
          <a:noFill/>
        </p:spPr>
        <p:txBody>
          <a:bodyPr wrap="square" rtlCol="0">
            <a:spAutoFit/>
          </a:bodyPr>
          <a:lstStyle/>
          <a:p>
            <a:pPr algn="just"/>
            <a:r>
              <a:rPr lang="en-IN" sz="1240" dirty="0" err="1" smtClean="0">
                <a:solidFill>
                  <a:srgbClr val="BF8F00"/>
                </a:solidFill>
                <a:latin typeface="Segoe UI" pitchFamily="34" charset="0"/>
                <a:ea typeface="Segoe UI" pitchFamily="34" charset="0"/>
                <a:cs typeface="Segoe UI" pitchFamily="34" charset="0"/>
              </a:rPr>
              <a:t>Suvarna’s</a:t>
            </a:r>
            <a:r>
              <a:rPr lang="en-IN" sz="1240" dirty="0" smtClean="0">
                <a:solidFill>
                  <a:srgbClr val="BF8F00"/>
                </a:solidFill>
                <a:latin typeface="Segoe UI" pitchFamily="34" charset="0"/>
                <a:ea typeface="Segoe UI" pitchFamily="34" charset="0"/>
                <a:cs typeface="Segoe UI" pitchFamily="34" charset="0"/>
              </a:rPr>
              <a:t> financial situation is difficult. Her husband, a taxi driver works only 15 days a month and has a drinking problem. Their monthly income does not exceed INR 3,000. There is not much support from other family members. </a:t>
            </a:r>
            <a:r>
              <a:rPr lang="en-IN" sz="1240" dirty="0" err="1" smtClean="0">
                <a:solidFill>
                  <a:srgbClr val="BF8F00"/>
                </a:solidFill>
                <a:latin typeface="Segoe UI" pitchFamily="34" charset="0"/>
                <a:ea typeface="Segoe UI" pitchFamily="34" charset="0"/>
                <a:cs typeface="Segoe UI" pitchFamily="34" charset="0"/>
              </a:rPr>
              <a:t>Suvarna</a:t>
            </a:r>
            <a:r>
              <a:rPr lang="en-IN" sz="1240" dirty="0" smtClean="0">
                <a:solidFill>
                  <a:srgbClr val="BF8F00"/>
                </a:solidFill>
                <a:latin typeface="Segoe UI" pitchFamily="34" charset="0"/>
                <a:ea typeface="Segoe UI" pitchFamily="34" charset="0"/>
                <a:cs typeface="Segoe UI" pitchFamily="34" charset="0"/>
              </a:rPr>
              <a:t> took up sewing to help make ends meet. For a year, she struggled to find work. With her small source of  income, training costs being  INR 10,000  she was promised jobs in airport cleaning and housekeeping post training. “Why should I study and then do such work?”, she asks. With the help of </a:t>
            </a:r>
            <a:r>
              <a:rPr lang="en-IN" sz="1240" i="1" dirty="0" err="1" smtClean="0">
                <a:solidFill>
                  <a:srgbClr val="BF8F00"/>
                </a:solidFill>
                <a:latin typeface="Segoe UI" pitchFamily="34" charset="0"/>
                <a:ea typeface="Segoe UI" pitchFamily="34" charset="0"/>
                <a:cs typeface="Segoe UI" pitchFamily="34" charset="0"/>
              </a:rPr>
              <a:t>Vikalp</a:t>
            </a:r>
            <a:r>
              <a:rPr lang="en-IN" sz="1240" dirty="0" smtClean="0">
                <a:solidFill>
                  <a:srgbClr val="BF8F00"/>
                </a:solidFill>
                <a:latin typeface="Segoe UI" pitchFamily="34" charset="0"/>
                <a:ea typeface="Segoe UI" pitchFamily="34" charset="0"/>
                <a:cs typeface="Segoe UI" pitchFamily="34" charset="0"/>
              </a:rPr>
              <a:t> Program, however, training fees was no longer a hurdle. With the voucher, </a:t>
            </a:r>
            <a:r>
              <a:rPr lang="en-IN" sz="1240" dirty="0" err="1" smtClean="0">
                <a:solidFill>
                  <a:srgbClr val="BF8F00"/>
                </a:solidFill>
                <a:latin typeface="Segoe UI" pitchFamily="34" charset="0"/>
                <a:ea typeface="Segoe UI" pitchFamily="34" charset="0"/>
                <a:cs typeface="Segoe UI" pitchFamily="34" charset="0"/>
              </a:rPr>
              <a:t>Suvarna</a:t>
            </a:r>
            <a:r>
              <a:rPr lang="en-IN" sz="1240" dirty="0" smtClean="0">
                <a:solidFill>
                  <a:srgbClr val="BF8F00"/>
                </a:solidFill>
                <a:latin typeface="Segoe UI" pitchFamily="34" charset="0"/>
                <a:ea typeface="Segoe UI" pitchFamily="34" charset="0"/>
                <a:cs typeface="Segoe UI" pitchFamily="34" charset="0"/>
              </a:rPr>
              <a:t> paid only INR 1000 to enrol under BSA course offered by </a:t>
            </a:r>
            <a:r>
              <a:rPr lang="en-IN" sz="1240" dirty="0" err="1" smtClean="0">
                <a:solidFill>
                  <a:srgbClr val="BF8F00"/>
                </a:solidFill>
                <a:latin typeface="Segoe UI" pitchFamily="34" charset="0"/>
                <a:ea typeface="Segoe UI" pitchFamily="34" charset="0"/>
                <a:cs typeface="Segoe UI" pitchFamily="34" charset="0"/>
              </a:rPr>
              <a:t>Pratham</a:t>
            </a:r>
            <a:r>
              <a:rPr lang="en-IN" sz="1240" dirty="0" smtClean="0">
                <a:solidFill>
                  <a:srgbClr val="BF8F00"/>
                </a:solidFill>
                <a:latin typeface="Segoe UI" pitchFamily="34" charset="0"/>
                <a:ea typeface="Segoe UI" pitchFamily="34" charset="0"/>
                <a:cs typeface="Segoe UI" pitchFamily="34" charset="0"/>
              </a:rPr>
              <a:t>. “This program caters to only SC  groups. No one else gives such a chance, or scholarships”, she says. </a:t>
            </a:r>
            <a:endParaRPr lang="en-US" sz="1240" dirty="0" smtClean="0">
              <a:solidFill>
                <a:srgbClr val="BF8F00"/>
              </a:solidFill>
              <a:latin typeface="Segoe UI" pitchFamily="34" charset="0"/>
              <a:ea typeface="Segoe UI" pitchFamily="34" charset="0"/>
              <a:cs typeface="Segoe UI" pitchFamily="34" charset="0"/>
            </a:endParaRPr>
          </a:p>
          <a:p>
            <a:pPr algn="just"/>
            <a:endParaRPr lang="en-IN" sz="1240" dirty="0" smtClean="0">
              <a:solidFill>
                <a:srgbClr val="BF8F00"/>
              </a:solidFill>
              <a:latin typeface="Segoe UI" pitchFamily="34" charset="0"/>
              <a:ea typeface="Segoe UI" pitchFamily="34" charset="0"/>
              <a:cs typeface="Segoe UI" pitchFamily="34" charset="0"/>
            </a:endParaRPr>
          </a:p>
          <a:p>
            <a:pPr algn="just"/>
            <a:r>
              <a:rPr lang="en-IN" sz="1240" dirty="0" smtClean="0">
                <a:solidFill>
                  <a:srgbClr val="BF8F00"/>
                </a:solidFill>
                <a:latin typeface="Segoe UI" pitchFamily="34" charset="0"/>
                <a:ea typeface="Segoe UI" pitchFamily="34" charset="0"/>
                <a:cs typeface="Segoe UI" pitchFamily="34" charset="0"/>
              </a:rPr>
              <a:t>The Bedside Assistant course was not the only option open to </a:t>
            </a:r>
            <a:r>
              <a:rPr lang="en-IN" sz="1240" dirty="0" err="1" smtClean="0">
                <a:solidFill>
                  <a:srgbClr val="BF8F00"/>
                </a:solidFill>
                <a:latin typeface="Segoe UI" pitchFamily="34" charset="0"/>
                <a:ea typeface="Segoe UI" pitchFamily="34" charset="0"/>
                <a:cs typeface="Segoe UI" pitchFamily="34" charset="0"/>
              </a:rPr>
              <a:t>Suvarna</a:t>
            </a:r>
            <a:r>
              <a:rPr lang="en-IN" sz="1240" dirty="0" smtClean="0">
                <a:solidFill>
                  <a:srgbClr val="BF8F00"/>
                </a:solidFill>
                <a:latin typeface="Segoe UI" pitchFamily="34" charset="0"/>
                <a:ea typeface="Segoe UI" pitchFamily="34" charset="0"/>
                <a:cs typeface="Segoe UI" pitchFamily="34" charset="0"/>
              </a:rPr>
              <a:t>. </a:t>
            </a:r>
            <a:r>
              <a:rPr lang="en-IN" sz="1240" i="1" dirty="0" err="1" smtClean="0">
                <a:solidFill>
                  <a:srgbClr val="BF8F00"/>
                </a:solidFill>
                <a:latin typeface="Segoe UI" pitchFamily="34" charset="0"/>
                <a:ea typeface="Segoe UI" pitchFamily="34" charset="0"/>
                <a:cs typeface="Segoe UI" pitchFamily="34" charset="0"/>
              </a:rPr>
              <a:t>Vikalp</a:t>
            </a:r>
            <a:r>
              <a:rPr lang="en-IN" sz="1240" dirty="0" smtClean="0">
                <a:solidFill>
                  <a:srgbClr val="BF8F00"/>
                </a:solidFill>
                <a:latin typeface="Segoe UI" pitchFamily="34" charset="0"/>
                <a:ea typeface="Segoe UI" pitchFamily="34" charset="0"/>
                <a:cs typeface="Segoe UI" pitchFamily="34" charset="0"/>
              </a:rPr>
              <a:t> enables students to redeem their voucher at any of the institutes empanelled with the program. At the </a:t>
            </a:r>
            <a:r>
              <a:rPr lang="en-IN" sz="1240" i="1" dirty="0" err="1" smtClean="0">
                <a:solidFill>
                  <a:srgbClr val="BF8F00"/>
                </a:solidFill>
                <a:latin typeface="Segoe UI" pitchFamily="34" charset="0"/>
                <a:ea typeface="Segoe UI" pitchFamily="34" charset="0"/>
                <a:cs typeface="Segoe UI" pitchFamily="34" charset="0"/>
              </a:rPr>
              <a:t>Vidyavihar</a:t>
            </a:r>
            <a:r>
              <a:rPr lang="en-IN" sz="1240" dirty="0" smtClean="0">
                <a:solidFill>
                  <a:srgbClr val="BF8F00"/>
                </a:solidFill>
                <a:latin typeface="Segoe UI" pitchFamily="34" charset="0"/>
                <a:ea typeface="Segoe UI" pitchFamily="34" charset="0"/>
                <a:cs typeface="Segoe UI" pitchFamily="34" charset="0"/>
              </a:rPr>
              <a:t> Seminar, courses in Banking and Accounting too had caught her interest.  </a:t>
            </a:r>
            <a:r>
              <a:rPr lang="en-IN" sz="1240" dirty="0" err="1" smtClean="0">
                <a:solidFill>
                  <a:srgbClr val="BF8F00"/>
                </a:solidFill>
                <a:latin typeface="Segoe UI" pitchFamily="34" charset="0"/>
                <a:ea typeface="Segoe UI" pitchFamily="34" charset="0"/>
                <a:cs typeface="Segoe UI" pitchFamily="34" charset="0"/>
              </a:rPr>
              <a:t>Suvarna</a:t>
            </a:r>
            <a:r>
              <a:rPr lang="en-IN" sz="1240" dirty="0" smtClean="0">
                <a:solidFill>
                  <a:srgbClr val="BF8F00"/>
                </a:solidFill>
                <a:latin typeface="Segoe UI" pitchFamily="34" charset="0"/>
                <a:ea typeface="Segoe UI" pitchFamily="34" charset="0"/>
                <a:cs typeface="Segoe UI" pitchFamily="34" charset="0"/>
              </a:rPr>
              <a:t> had previously completed a course in Tally and was interested in using her computer skills to continue in the field. However, her friend recommended </a:t>
            </a:r>
            <a:r>
              <a:rPr lang="en-IN" sz="1240" dirty="0" err="1" smtClean="0">
                <a:solidFill>
                  <a:srgbClr val="BF8F00"/>
                </a:solidFill>
                <a:latin typeface="Segoe UI" pitchFamily="34" charset="0"/>
                <a:ea typeface="Segoe UI" pitchFamily="34" charset="0"/>
                <a:cs typeface="Segoe UI" pitchFamily="34" charset="0"/>
              </a:rPr>
              <a:t>Pratham</a:t>
            </a:r>
            <a:r>
              <a:rPr lang="en-IN" sz="1240" dirty="0" smtClean="0">
                <a:solidFill>
                  <a:srgbClr val="BF8F00"/>
                </a:solidFill>
                <a:latin typeface="Segoe UI" pitchFamily="34" charset="0"/>
                <a:ea typeface="Segoe UI" pitchFamily="34" charset="0"/>
                <a:cs typeface="Segoe UI" pitchFamily="34" charset="0"/>
              </a:rPr>
              <a:t>, and its proximity to her residence tilted scales in favour of the nursing program. </a:t>
            </a:r>
            <a:endParaRPr lang="en-US" sz="1240" dirty="0" smtClean="0">
              <a:solidFill>
                <a:srgbClr val="BF8F00"/>
              </a:solidFill>
              <a:latin typeface="Segoe UI" pitchFamily="34" charset="0"/>
              <a:ea typeface="Segoe UI" pitchFamily="34" charset="0"/>
              <a:cs typeface="Segoe UI" pitchFamily="34" charset="0"/>
            </a:endParaRPr>
          </a:p>
          <a:p>
            <a:pPr algn="just"/>
            <a:endParaRPr lang="en-IN" sz="1240" dirty="0" smtClean="0">
              <a:solidFill>
                <a:srgbClr val="BF8F00"/>
              </a:solidFill>
              <a:latin typeface="Segoe UI" pitchFamily="34" charset="0"/>
              <a:ea typeface="Segoe UI" pitchFamily="34" charset="0"/>
              <a:cs typeface="Segoe UI" pitchFamily="34" charset="0"/>
            </a:endParaRPr>
          </a:p>
          <a:p>
            <a:pPr algn="just"/>
            <a:r>
              <a:rPr lang="en-IN" sz="1240" dirty="0" smtClean="0">
                <a:solidFill>
                  <a:srgbClr val="BF8F00"/>
                </a:solidFill>
                <a:latin typeface="Segoe UI" pitchFamily="34" charset="0"/>
                <a:ea typeface="Segoe UI" pitchFamily="34" charset="0"/>
                <a:cs typeface="Segoe UI" pitchFamily="34" charset="0"/>
              </a:rPr>
              <a:t>The four-month program at </a:t>
            </a:r>
            <a:r>
              <a:rPr lang="en-IN" sz="1240" dirty="0" err="1" smtClean="0">
                <a:solidFill>
                  <a:srgbClr val="BF8F00"/>
                </a:solidFill>
                <a:latin typeface="Segoe UI" pitchFamily="34" charset="0"/>
                <a:ea typeface="Segoe UI" pitchFamily="34" charset="0"/>
                <a:cs typeface="Segoe UI" pitchFamily="34" charset="0"/>
              </a:rPr>
              <a:t>Pratham</a:t>
            </a:r>
            <a:r>
              <a:rPr lang="en-IN" sz="1240" dirty="0" smtClean="0">
                <a:solidFill>
                  <a:srgbClr val="BF8F00"/>
                </a:solidFill>
                <a:latin typeface="Segoe UI" pitchFamily="34" charset="0"/>
                <a:ea typeface="Segoe UI" pitchFamily="34" charset="0"/>
                <a:cs typeface="Segoe UI" pitchFamily="34" charset="0"/>
              </a:rPr>
              <a:t> ensures her both theoretical and practical training. “I found lessons on description of anatomy and its functions most helpful”, she says. Today, half way into the course, she has started with the practical training at Lifeline Hospital and is using her classroom training well. As a student, she does not like to talk much about her job expectations and wants to first gain experience.. She is however cautious. “I would not like to do cleaning at hospitals”, she clarifies. </a:t>
            </a:r>
          </a:p>
          <a:p>
            <a:pPr algn="just"/>
            <a:endParaRPr lang="en-US" sz="1240" dirty="0" smtClean="0">
              <a:solidFill>
                <a:srgbClr val="BF8F00"/>
              </a:solidFill>
              <a:latin typeface="Segoe UI" pitchFamily="34" charset="0"/>
              <a:ea typeface="Segoe UI" pitchFamily="34" charset="0"/>
              <a:cs typeface="Segoe UI" pitchFamily="34" charset="0"/>
            </a:endParaRPr>
          </a:p>
          <a:p>
            <a:pPr algn="just"/>
            <a:r>
              <a:rPr lang="en-IN" sz="1240" dirty="0" err="1" smtClean="0">
                <a:solidFill>
                  <a:srgbClr val="BF8F00"/>
                </a:solidFill>
                <a:latin typeface="Segoe UI" pitchFamily="34" charset="0"/>
                <a:ea typeface="Segoe UI" pitchFamily="34" charset="0"/>
                <a:cs typeface="Segoe UI" pitchFamily="34" charset="0"/>
              </a:rPr>
              <a:t>Suvarna</a:t>
            </a:r>
            <a:r>
              <a:rPr lang="en-IN" sz="1240" dirty="0" smtClean="0">
                <a:solidFill>
                  <a:srgbClr val="BF8F00"/>
                </a:solidFill>
                <a:latin typeface="Segoe UI" pitchFamily="34" charset="0"/>
                <a:ea typeface="Segoe UI" pitchFamily="34" charset="0"/>
                <a:cs typeface="Segoe UI" pitchFamily="34" charset="0"/>
              </a:rPr>
              <a:t> doesn’t want to study further. She just wants to start with a job as soon as possible. With skill-based training from </a:t>
            </a:r>
            <a:r>
              <a:rPr lang="en-IN" sz="1240" dirty="0" err="1" smtClean="0">
                <a:solidFill>
                  <a:srgbClr val="BF8F00"/>
                </a:solidFill>
                <a:latin typeface="Segoe UI" pitchFamily="34" charset="0"/>
                <a:ea typeface="Segoe UI" pitchFamily="34" charset="0"/>
                <a:cs typeface="Segoe UI" pitchFamily="34" charset="0"/>
              </a:rPr>
              <a:t>Pratham</a:t>
            </a:r>
            <a:r>
              <a:rPr lang="en-IN" sz="1240" dirty="0" smtClean="0">
                <a:solidFill>
                  <a:srgbClr val="BF8F00"/>
                </a:solidFill>
                <a:latin typeface="Segoe UI" pitchFamily="34" charset="0"/>
                <a:ea typeface="Segoe UI" pitchFamily="34" charset="0"/>
                <a:cs typeface="Segoe UI" pitchFamily="34" charset="0"/>
              </a:rPr>
              <a:t>, she feels a job is assured and is grateful for the opportunity </a:t>
            </a:r>
            <a:r>
              <a:rPr lang="en-IN" sz="1240" i="1" dirty="0" err="1" smtClean="0">
                <a:solidFill>
                  <a:srgbClr val="BF8F00"/>
                </a:solidFill>
                <a:latin typeface="Segoe UI" pitchFamily="34" charset="0"/>
                <a:ea typeface="Segoe UI" pitchFamily="34" charset="0"/>
                <a:cs typeface="Segoe UI" pitchFamily="34" charset="0"/>
              </a:rPr>
              <a:t>Vikalp</a:t>
            </a:r>
            <a:r>
              <a:rPr lang="en-IN" sz="1240" dirty="0" smtClean="0">
                <a:solidFill>
                  <a:srgbClr val="BF8F00"/>
                </a:solidFill>
                <a:latin typeface="Segoe UI" pitchFamily="34" charset="0"/>
                <a:ea typeface="Segoe UI" pitchFamily="34" charset="0"/>
                <a:cs typeface="Segoe UI" pitchFamily="34" charset="0"/>
              </a:rPr>
              <a:t> has given her. “I have recommended the benefits of the course to at least 20 people!”, she says.</a:t>
            </a:r>
            <a:endParaRPr lang="en-US" sz="1240" dirty="0" smtClean="0">
              <a:solidFill>
                <a:srgbClr val="BF8F00"/>
              </a:solidFill>
              <a:latin typeface="Segoe UI" pitchFamily="34" charset="0"/>
              <a:ea typeface="Segoe UI" pitchFamily="34" charset="0"/>
              <a:cs typeface="Segoe UI" pitchFamily="34" charset="0"/>
            </a:endParaRPr>
          </a:p>
          <a:p>
            <a:pPr algn="just"/>
            <a:endParaRPr lang="en-US" sz="1240" dirty="0">
              <a:solidFill>
                <a:srgbClr val="BF8F00"/>
              </a:solidFill>
              <a:latin typeface="Segoe UI" pitchFamily="34" charset="0"/>
              <a:ea typeface="Segoe UI" pitchFamily="34" charset="0"/>
              <a:cs typeface="Segoe U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52400"/>
          <a:ext cx="8839200" cy="6553200"/>
        </p:xfrm>
        <a:graphic>
          <a:graphicData uri="http://schemas.openxmlformats.org/drawingml/2006/table">
            <a:tbl>
              <a:tblPr/>
              <a:tblGrid>
                <a:gridCol w="8839200"/>
              </a:tblGrid>
              <a:tr h="1981200">
                <a:tc>
                  <a:txBody>
                    <a:bodyPr/>
                    <a:lstStyle/>
                    <a:p>
                      <a:pPr marL="0" marR="0" algn="just">
                        <a:lnSpc>
                          <a:spcPct val="110000"/>
                        </a:lnSpc>
                        <a:spcBef>
                          <a:spcPts val="1200"/>
                        </a:spcBef>
                        <a:spcAft>
                          <a:spcPts val="0"/>
                        </a:spcAft>
                      </a:pPr>
                      <a:endParaRPr lang="en-US" sz="700" b="1" dirty="0">
                        <a:latin typeface="Segoe UI"/>
                        <a:ea typeface="ＭＳ ゴシック"/>
                        <a:cs typeface="Mangal"/>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4572000">
                <a:tc>
                  <a:txBody>
                    <a:bodyPr/>
                    <a:lstStyle/>
                    <a:p>
                      <a:pPr marL="0" marR="0" algn="l"/>
                      <a:endParaRPr lang="en-IN" sz="1200" b="0" dirty="0" smtClean="0">
                        <a:solidFill>
                          <a:srgbClr val="BF8F00"/>
                        </a:solidFill>
                        <a:latin typeface="Segoe UI" pitchFamily="34" charset="0"/>
                        <a:ea typeface="Segoe UI" pitchFamily="34" charset="0"/>
                        <a:cs typeface="Segoe UI" pitchFamily="34" charset="0"/>
                      </a:endParaRPr>
                    </a:p>
                    <a:p>
                      <a:pPr marL="0" marR="0" algn="l"/>
                      <a:endParaRPr lang="en-US" sz="1200" b="1" dirty="0">
                        <a:latin typeface="Segoe UI" pitchFamily="34" charset="0"/>
                        <a:ea typeface="Segoe UI" pitchFamily="34" charset="0"/>
                        <a:cs typeface="Segoe UI" pitchFamily="34" charset="0"/>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FC0"/>
                    </a:solidFill>
                  </a:tcPr>
                </a:tc>
              </a:tr>
            </a:tbl>
          </a:graphicData>
        </a:graphic>
      </p:graphicFrame>
      <p:sp>
        <p:nvSpPr>
          <p:cNvPr id="6" name="TextBox 5"/>
          <p:cNvSpPr txBox="1"/>
          <p:nvPr/>
        </p:nvSpPr>
        <p:spPr>
          <a:xfrm>
            <a:off x="1905000" y="251597"/>
            <a:ext cx="5334000" cy="2034403"/>
          </a:xfrm>
          <a:prstGeom prst="rect">
            <a:avLst/>
          </a:prstGeom>
          <a:noFill/>
        </p:spPr>
        <p:txBody>
          <a:bodyPr wrap="square" rtlCol="0">
            <a:spAutoFit/>
          </a:bodyPr>
          <a:lstStyle/>
          <a:p>
            <a:r>
              <a:rPr lang="en-IN" sz="2000" dirty="0" smtClean="0">
                <a:solidFill>
                  <a:srgbClr val="A45404"/>
                </a:solidFill>
                <a:latin typeface="Lexia"/>
                <a:ea typeface="ＭＳ ゴシック"/>
                <a:cs typeface="Mangal"/>
              </a:rPr>
              <a:t>Rajeev </a:t>
            </a:r>
            <a:r>
              <a:rPr lang="en-IN" sz="2000" dirty="0" err="1" smtClean="0">
                <a:solidFill>
                  <a:srgbClr val="A45404"/>
                </a:solidFill>
                <a:latin typeface="Lexia"/>
                <a:ea typeface="ＭＳ ゴシック"/>
                <a:cs typeface="Mangal"/>
              </a:rPr>
              <a:t>Tambe</a:t>
            </a:r>
            <a:r>
              <a:rPr lang="en-IN" sz="2000" dirty="0" smtClean="0">
                <a:solidFill>
                  <a:srgbClr val="A45404"/>
                </a:solidFill>
                <a:latin typeface="Lexia"/>
                <a:ea typeface="ＭＳ ゴシック"/>
                <a:cs typeface="Mangal"/>
              </a:rPr>
              <a:t> </a:t>
            </a:r>
            <a:endParaRPr lang="en-US" sz="2000" dirty="0" smtClean="0">
              <a:solidFill>
                <a:srgbClr val="A45404"/>
              </a:solidFill>
              <a:latin typeface="Lexia"/>
              <a:ea typeface="ＭＳ ゴシック"/>
              <a:cs typeface="Mangal"/>
            </a:endParaRPr>
          </a:p>
          <a:p>
            <a:r>
              <a:rPr lang="en-IN" sz="2000" dirty="0" smtClean="0">
                <a:solidFill>
                  <a:srgbClr val="A45404"/>
                </a:solidFill>
                <a:latin typeface="Lexia"/>
                <a:ea typeface="ＭＳ ゴシック"/>
                <a:cs typeface="Mangal"/>
              </a:rPr>
              <a:t>Logistics Course at Trade Wings (Phase 1.1) </a:t>
            </a:r>
            <a:endParaRPr lang="en-US" sz="2000" dirty="0" smtClean="0">
              <a:solidFill>
                <a:srgbClr val="A45404"/>
              </a:solidFill>
              <a:latin typeface="Lexia"/>
              <a:ea typeface="ＭＳ ゴシック"/>
              <a:cs typeface="Mangal"/>
            </a:endParaRPr>
          </a:p>
          <a:p>
            <a:pPr algn="just">
              <a:lnSpc>
                <a:spcPct val="110000"/>
              </a:lnSpc>
            </a:pPr>
            <a:endParaRPr lang="en-US" sz="1400" i="1" dirty="0" smtClean="0">
              <a:solidFill>
                <a:srgbClr val="767171"/>
              </a:solidFill>
              <a:latin typeface="Lexia"/>
              <a:ea typeface="ＭＳ ゴシック"/>
              <a:cs typeface="Mangal"/>
            </a:endParaRPr>
          </a:p>
          <a:p>
            <a:pPr algn="just">
              <a:lnSpc>
                <a:spcPct val="110000"/>
              </a:lnSpc>
            </a:pPr>
            <a:r>
              <a:rPr lang="en-IN" sz="1600" i="1" dirty="0" smtClean="0">
                <a:solidFill>
                  <a:srgbClr val="767171"/>
                </a:solidFill>
                <a:latin typeface="Lexia"/>
                <a:ea typeface="ＭＳ ゴシック"/>
                <a:cs typeface="Mangal"/>
              </a:rPr>
              <a:t>The </a:t>
            </a:r>
            <a:r>
              <a:rPr lang="en-IN" sz="1600" i="1" dirty="0" err="1" smtClean="0">
                <a:solidFill>
                  <a:srgbClr val="767171"/>
                </a:solidFill>
                <a:latin typeface="Lexia"/>
                <a:ea typeface="ＭＳ ゴシック"/>
                <a:cs typeface="Mangal"/>
              </a:rPr>
              <a:t>Vikalp</a:t>
            </a:r>
            <a:r>
              <a:rPr lang="en-IN" sz="1600" i="1" dirty="0" smtClean="0">
                <a:solidFill>
                  <a:srgbClr val="767171"/>
                </a:solidFill>
                <a:latin typeface="Lexia"/>
                <a:ea typeface="ＭＳ ゴシック"/>
                <a:cs typeface="Mangal"/>
              </a:rPr>
              <a:t> Voucher Program has improved the job prospects of college dropout by offering him skill-based support</a:t>
            </a:r>
            <a:endParaRPr lang="en-US" sz="1600" i="1" dirty="0" smtClean="0">
              <a:solidFill>
                <a:srgbClr val="767171"/>
              </a:solidFill>
              <a:latin typeface="Lexia"/>
              <a:ea typeface="ＭＳ ゴシック"/>
              <a:cs typeface="Mangal"/>
            </a:endParaRPr>
          </a:p>
          <a:p>
            <a:endParaRPr lang="en-US" dirty="0"/>
          </a:p>
        </p:txBody>
      </p:sp>
      <p:pic>
        <p:nvPicPr>
          <p:cNvPr id="7" name="Picture 6" descr="Rajeev Kamble_Trade Wings"/>
          <p:cNvPicPr/>
          <p:nvPr/>
        </p:nvPicPr>
        <p:blipFill>
          <a:blip r:embed="rId2" cstate="print"/>
          <a:srcRect/>
          <a:stretch>
            <a:fillRect/>
          </a:stretch>
        </p:blipFill>
        <p:spPr bwMode="auto">
          <a:xfrm>
            <a:off x="304800" y="304800"/>
            <a:ext cx="1514475" cy="1676400"/>
          </a:xfrm>
          <a:prstGeom prst="rect">
            <a:avLst/>
          </a:prstGeom>
          <a:noFill/>
          <a:ln w="3175" cmpd="dbl">
            <a:solidFill>
              <a:schemeClr val="tx1">
                <a:lumMod val="65000"/>
                <a:lumOff val="35000"/>
              </a:schemeClr>
            </a:solidFill>
            <a:miter lim="800000"/>
            <a:headEnd/>
            <a:tailEnd/>
          </a:ln>
          <a:effectLst/>
        </p:spPr>
      </p:pic>
      <p:pic>
        <p:nvPicPr>
          <p:cNvPr id="8" name="Picture 7" descr="SVP logo 2.jpg"/>
          <p:cNvPicPr>
            <a:picLocks noChangeAspect="1"/>
          </p:cNvPicPr>
          <p:nvPr/>
        </p:nvPicPr>
        <p:blipFill>
          <a:blip r:embed="rId3" cstate="print"/>
          <a:srcRect l="17420" r="19592" b="26869"/>
          <a:stretch>
            <a:fillRect/>
          </a:stretch>
        </p:blipFill>
        <p:spPr>
          <a:xfrm>
            <a:off x="7207955" y="381000"/>
            <a:ext cx="1718733" cy="1600200"/>
          </a:xfrm>
          <a:prstGeom prst="rect">
            <a:avLst/>
          </a:prstGeom>
        </p:spPr>
      </p:pic>
      <p:sp>
        <p:nvSpPr>
          <p:cNvPr id="9" name="TextBox 8"/>
          <p:cNvSpPr txBox="1"/>
          <p:nvPr/>
        </p:nvSpPr>
        <p:spPr>
          <a:xfrm>
            <a:off x="304800" y="2286000"/>
            <a:ext cx="8534400" cy="4093428"/>
          </a:xfrm>
          <a:prstGeom prst="rect">
            <a:avLst/>
          </a:prstGeom>
          <a:noFill/>
        </p:spPr>
        <p:txBody>
          <a:bodyPr wrap="square" rtlCol="0">
            <a:spAutoFit/>
          </a:bodyPr>
          <a:lstStyle/>
          <a:p>
            <a:pPr algn="just"/>
            <a:r>
              <a:rPr lang="en-IN" sz="1300" dirty="0" smtClean="0">
                <a:solidFill>
                  <a:srgbClr val="BF8F00"/>
                </a:solidFill>
                <a:latin typeface="Segoe UI" pitchFamily="34" charset="0"/>
                <a:ea typeface="Segoe UI" pitchFamily="34" charset="0"/>
                <a:cs typeface="Segoe UI" pitchFamily="34" charset="0"/>
              </a:rPr>
              <a:t>A college degree is an important gateway to employment, a career and a better future. For young Rajeev, dropping out of BMS just added to his woes. </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 </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Long term education was not an option for Rajeev. With his father due to retire from BPT in two years and a sister still pursuing her education, the pressure on him has only just begun. Without job-oriented skills or a graduate degree, the scope of him landing a good job thus remained limited. </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 </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When Rajeev came across the BARTI-</a:t>
            </a:r>
            <a:r>
              <a:rPr lang="en-IN" sz="1300" i="1" dirty="0" err="1" smtClean="0">
                <a:solidFill>
                  <a:srgbClr val="BF8F00"/>
                </a:solidFill>
                <a:latin typeface="Segoe UI" pitchFamily="34" charset="0"/>
                <a:ea typeface="Segoe UI" pitchFamily="34" charset="0"/>
                <a:cs typeface="Segoe UI" pitchFamily="34" charset="0"/>
              </a:rPr>
              <a:t>Vikalp</a:t>
            </a:r>
            <a:r>
              <a:rPr lang="en-IN" sz="1300" i="1" dirty="0" smtClean="0">
                <a:solidFill>
                  <a:srgbClr val="BF8F00"/>
                </a:solidFill>
                <a:latin typeface="Segoe UI" pitchFamily="34" charset="0"/>
                <a:ea typeface="Segoe UI" pitchFamily="34" charset="0"/>
                <a:cs typeface="Segoe UI" pitchFamily="34" charset="0"/>
              </a:rPr>
              <a:t> </a:t>
            </a:r>
            <a:r>
              <a:rPr lang="en-IN" sz="1300" dirty="0" smtClean="0">
                <a:solidFill>
                  <a:srgbClr val="BF8F00"/>
                </a:solidFill>
                <a:latin typeface="Segoe UI" pitchFamily="34" charset="0"/>
                <a:ea typeface="Segoe UI" pitchFamily="34" charset="0"/>
                <a:cs typeface="Segoe UI" pitchFamily="34" charset="0"/>
              </a:rPr>
              <a:t>program. This skill development partnership program offered Rajeev the opportunity to access quality training in a sector of his choice without paying exorbitant fees. “Without </a:t>
            </a:r>
            <a:r>
              <a:rPr lang="en-IN" sz="1300" i="1" dirty="0" err="1" smtClean="0">
                <a:solidFill>
                  <a:srgbClr val="BF8F00"/>
                </a:solidFill>
                <a:latin typeface="Segoe UI" pitchFamily="34" charset="0"/>
                <a:ea typeface="Segoe UI" pitchFamily="34" charset="0"/>
                <a:cs typeface="Segoe UI" pitchFamily="34" charset="0"/>
              </a:rPr>
              <a:t>Vikalp</a:t>
            </a:r>
            <a:r>
              <a:rPr lang="en-IN" sz="1300" dirty="0" smtClean="0">
                <a:solidFill>
                  <a:srgbClr val="BF8F00"/>
                </a:solidFill>
                <a:latin typeface="Segoe UI" pitchFamily="34" charset="0"/>
                <a:ea typeface="Segoe UI" pitchFamily="34" charset="0"/>
                <a:cs typeface="Segoe UI" pitchFamily="34" charset="0"/>
              </a:rPr>
              <a:t> sponsorship, the logistics course would have cost me INR 30,000 to 40,000. Here, I just had to pay INR 2,500”, he says. </a:t>
            </a:r>
          </a:p>
          <a:p>
            <a:pPr algn="just"/>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Rajeev was aware about IATA and was delighted that Trade Wings offered such a course under the voucher scheme. Today, half way into the course, he has gained knowledge and confidence. Besides industry training, compulsory classroom interactions have improved his language and communication skills. </a:t>
            </a:r>
            <a:endParaRPr lang="en-US" sz="1300" dirty="0" smtClean="0">
              <a:solidFill>
                <a:srgbClr val="BF8F00"/>
              </a:solidFill>
              <a:latin typeface="Segoe UI" pitchFamily="34" charset="0"/>
              <a:ea typeface="Segoe UI" pitchFamily="34" charset="0"/>
              <a:cs typeface="Segoe UI" pitchFamily="34" charset="0"/>
            </a:endParaRPr>
          </a:p>
          <a:p>
            <a:pPr algn="just"/>
            <a:endParaRPr lang="en-IN"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The training and support has encouraged his ambition. He is hopeful to start his career as a Custom House Agent. Smiling, he says “I hope I can soon earn INR 30,000 per month to help me survive in Mumbai”. </a:t>
            </a:r>
            <a:endParaRPr lang="en-US"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His goal, he states, is to work with companies such as </a:t>
            </a:r>
            <a:r>
              <a:rPr lang="en-IN" sz="1300" dirty="0" err="1" smtClean="0">
                <a:solidFill>
                  <a:srgbClr val="BF8F00"/>
                </a:solidFill>
                <a:latin typeface="Segoe UI" pitchFamily="34" charset="0"/>
                <a:ea typeface="Segoe UI" pitchFamily="34" charset="0"/>
                <a:cs typeface="Segoe UI" pitchFamily="34" charset="0"/>
              </a:rPr>
              <a:t>Maersk</a:t>
            </a:r>
            <a:r>
              <a:rPr lang="en-IN" sz="1300" dirty="0" smtClean="0">
                <a:solidFill>
                  <a:srgbClr val="BF8F00"/>
                </a:solidFill>
                <a:latin typeface="Segoe UI" pitchFamily="34" charset="0"/>
                <a:ea typeface="Segoe UI" pitchFamily="34" charset="0"/>
                <a:cs typeface="Segoe UI" pitchFamily="34" charset="0"/>
              </a:rPr>
              <a:t> Line within the next five years. </a:t>
            </a:r>
            <a:endParaRPr lang="en-US" sz="1300" dirty="0" smtClean="0">
              <a:solidFill>
                <a:srgbClr val="BF8F00"/>
              </a:solidFill>
              <a:latin typeface="Segoe UI" pitchFamily="34" charset="0"/>
              <a:ea typeface="Segoe UI" pitchFamily="34" charset="0"/>
              <a:cs typeface="Segoe UI" pitchFamily="34" charset="0"/>
            </a:endParaRPr>
          </a:p>
          <a:p>
            <a:pPr algn="just"/>
            <a:endParaRPr lang="en-US" sz="1300" dirty="0">
              <a:solidFill>
                <a:srgbClr val="BF8F00"/>
              </a:solidFill>
              <a:latin typeface="Segoe UI" pitchFamily="34" charset="0"/>
              <a:ea typeface="Segoe UI" pitchFamily="34" charset="0"/>
              <a:cs typeface="Segoe U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52400"/>
          <a:ext cx="8839200" cy="6553200"/>
        </p:xfrm>
        <a:graphic>
          <a:graphicData uri="http://schemas.openxmlformats.org/drawingml/2006/table">
            <a:tbl>
              <a:tblPr/>
              <a:tblGrid>
                <a:gridCol w="8839200"/>
              </a:tblGrid>
              <a:tr h="1981200">
                <a:tc>
                  <a:txBody>
                    <a:bodyPr/>
                    <a:lstStyle/>
                    <a:p>
                      <a:pPr marL="0" marR="0" algn="just">
                        <a:lnSpc>
                          <a:spcPct val="110000"/>
                        </a:lnSpc>
                        <a:spcBef>
                          <a:spcPts val="1200"/>
                        </a:spcBef>
                        <a:spcAft>
                          <a:spcPts val="0"/>
                        </a:spcAft>
                      </a:pPr>
                      <a:endParaRPr lang="en-US" sz="700" b="1" dirty="0">
                        <a:latin typeface="Segoe UI"/>
                        <a:ea typeface="ＭＳ ゴシック"/>
                        <a:cs typeface="Mangal"/>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4572000">
                <a:tc>
                  <a:txBody>
                    <a:bodyPr/>
                    <a:lstStyle/>
                    <a:p>
                      <a:pPr marL="0" marR="0" algn="l"/>
                      <a:endParaRPr lang="en-IN" sz="1200" b="0" dirty="0" smtClean="0">
                        <a:solidFill>
                          <a:srgbClr val="BF8F00"/>
                        </a:solidFill>
                        <a:latin typeface="Segoe UI" pitchFamily="34" charset="0"/>
                        <a:ea typeface="Segoe UI" pitchFamily="34" charset="0"/>
                        <a:cs typeface="Segoe UI" pitchFamily="34" charset="0"/>
                      </a:endParaRPr>
                    </a:p>
                    <a:p>
                      <a:r>
                        <a:rPr lang="en-IN" sz="1800" kern="1200" dirty="0" smtClean="0">
                          <a:solidFill>
                            <a:schemeClr val="tx1"/>
                          </a:solidFill>
                          <a:latin typeface="+mn-lt"/>
                          <a:ea typeface="+mn-ea"/>
                          <a:cs typeface="+mn-cs"/>
                        </a:rPr>
                        <a:t> </a:t>
                      </a:r>
                      <a:endParaRPr lang="en-US" sz="1800" kern="1200" dirty="0" smtClean="0">
                        <a:solidFill>
                          <a:schemeClr val="tx1"/>
                        </a:solidFill>
                        <a:latin typeface="+mn-lt"/>
                        <a:ea typeface="+mn-ea"/>
                        <a:cs typeface="+mn-cs"/>
                      </a:endParaRPr>
                    </a:p>
                    <a:p>
                      <a:pPr marL="0" marR="0" algn="l"/>
                      <a:endParaRPr lang="en-US" sz="1200" b="1" dirty="0">
                        <a:latin typeface="Segoe UI" pitchFamily="34" charset="0"/>
                        <a:ea typeface="Segoe UI" pitchFamily="34" charset="0"/>
                        <a:cs typeface="Segoe UI" pitchFamily="34" charset="0"/>
                      </a:endParaRPr>
                    </a:p>
                  </a:txBody>
                  <a:tcPr marL="44879" marR="44879" marT="0" marB="0">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FC0"/>
                    </a:solidFill>
                  </a:tcPr>
                </a:tc>
              </a:tr>
            </a:tbl>
          </a:graphicData>
        </a:graphic>
      </p:graphicFrame>
      <p:sp>
        <p:nvSpPr>
          <p:cNvPr id="6" name="TextBox 5"/>
          <p:cNvSpPr txBox="1"/>
          <p:nvPr/>
        </p:nvSpPr>
        <p:spPr>
          <a:xfrm>
            <a:off x="1828800" y="304800"/>
            <a:ext cx="5334000" cy="2031325"/>
          </a:xfrm>
          <a:prstGeom prst="rect">
            <a:avLst/>
          </a:prstGeom>
          <a:noFill/>
        </p:spPr>
        <p:txBody>
          <a:bodyPr wrap="square" rtlCol="0">
            <a:spAutoFit/>
          </a:bodyPr>
          <a:lstStyle/>
          <a:p>
            <a:r>
              <a:rPr lang="en-IN" sz="2000" dirty="0" err="1" smtClean="0">
                <a:solidFill>
                  <a:srgbClr val="A45404"/>
                </a:solidFill>
                <a:latin typeface="Lexia"/>
                <a:ea typeface="ＭＳ ゴシック"/>
                <a:cs typeface="Mangal"/>
              </a:rPr>
              <a:t>Prajakta</a:t>
            </a:r>
            <a:r>
              <a:rPr lang="en-IN" sz="2000" dirty="0" smtClean="0">
                <a:solidFill>
                  <a:srgbClr val="A45404"/>
                </a:solidFill>
                <a:latin typeface="Lexia"/>
                <a:ea typeface="ＭＳ ゴシック"/>
                <a:cs typeface="Mangal"/>
              </a:rPr>
              <a:t> </a:t>
            </a:r>
            <a:r>
              <a:rPr lang="en-IN" sz="2000" dirty="0" err="1" smtClean="0">
                <a:solidFill>
                  <a:srgbClr val="A45404"/>
                </a:solidFill>
                <a:latin typeface="Lexia"/>
                <a:ea typeface="ＭＳ ゴシック"/>
                <a:cs typeface="Mangal"/>
              </a:rPr>
              <a:t>Katare</a:t>
            </a:r>
            <a:r>
              <a:rPr lang="en-IN" sz="2000" dirty="0" smtClean="0">
                <a:solidFill>
                  <a:srgbClr val="A45404"/>
                </a:solidFill>
                <a:latin typeface="Lexia"/>
                <a:ea typeface="ＭＳ ゴシック"/>
                <a:cs typeface="Mangal"/>
              </a:rPr>
              <a:t> </a:t>
            </a:r>
            <a:endParaRPr lang="en-US" sz="2000" dirty="0" smtClean="0">
              <a:solidFill>
                <a:srgbClr val="A45404"/>
              </a:solidFill>
              <a:latin typeface="Lexia"/>
              <a:ea typeface="ＭＳ ゴシック"/>
              <a:cs typeface="Mangal"/>
            </a:endParaRPr>
          </a:p>
          <a:p>
            <a:r>
              <a:rPr lang="en-IN" sz="2000" dirty="0" smtClean="0">
                <a:solidFill>
                  <a:srgbClr val="A45404"/>
                </a:solidFill>
                <a:latin typeface="Lexia"/>
                <a:ea typeface="ＭＳ ゴシック"/>
                <a:cs typeface="Mangal"/>
              </a:rPr>
              <a:t>Student at Trade Wings Institute (Phase 1.1)</a:t>
            </a:r>
            <a:endParaRPr lang="en-US" sz="2000" dirty="0" smtClean="0">
              <a:solidFill>
                <a:srgbClr val="A45404"/>
              </a:solidFill>
              <a:latin typeface="Lexia"/>
              <a:ea typeface="ＭＳ ゴシック"/>
              <a:cs typeface="Mangal"/>
            </a:endParaRPr>
          </a:p>
          <a:p>
            <a:r>
              <a:rPr lang="en-IN" sz="2000" b="1" dirty="0" smtClean="0"/>
              <a:t> </a:t>
            </a:r>
            <a:endParaRPr lang="en-US" sz="2000" dirty="0" smtClean="0"/>
          </a:p>
          <a:p>
            <a:r>
              <a:rPr lang="en-IN" sz="1600" i="1" dirty="0" smtClean="0">
                <a:solidFill>
                  <a:srgbClr val="767171"/>
                </a:solidFill>
                <a:latin typeface="Lexia"/>
                <a:ea typeface="ＭＳ ゴシック"/>
                <a:cs typeface="Mangal"/>
              </a:rPr>
              <a:t>After a year of unemployment, </a:t>
            </a:r>
            <a:r>
              <a:rPr lang="en-IN" sz="1600" i="1" dirty="0" err="1" smtClean="0">
                <a:solidFill>
                  <a:srgbClr val="767171"/>
                </a:solidFill>
                <a:latin typeface="Lexia"/>
                <a:ea typeface="ＭＳ ゴシック"/>
                <a:cs typeface="Mangal"/>
              </a:rPr>
              <a:t>Prajakta</a:t>
            </a:r>
            <a:r>
              <a:rPr lang="en-IN" sz="1600" i="1" dirty="0" smtClean="0">
                <a:solidFill>
                  <a:srgbClr val="767171"/>
                </a:solidFill>
                <a:latin typeface="Lexia"/>
                <a:ea typeface="ＭＳ ゴシック"/>
                <a:cs typeface="Mangal"/>
              </a:rPr>
              <a:t> finally found an opportunity that has encouraged her to confidently approach a career in travel &amp; tourism sector.</a:t>
            </a:r>
            <a:endParaRPr lang="en-US" sz="1600" i="1" dirty="0" smtClean="0">
              <a:solidFill>
                <a:srgbClr val="767171"/>
              </a:solidFill>
              <a:latin typeface="Lexia"/>
              <a:ea typeface="ＭＳ ゴシック"/>
              <a:cs typeface="Mangal"/>
            </a:endParaRPr>
          </a:p>
          <a:p>
            <a:endParaRPr lang="en-US" dirty="0"/>
          </a:p>
        </p:txBody>
      </p:sp>
      <p:pic>
        <p:nvPicPr>
          <p:cNvPr id="7" name="Picture 6" descr="Prajakta Katare_Trade Wings"/>
          <p:cNvPicPr/>
          <p:nvPr/>
        </p:nvPicPr>
        <p:blipFill>
          <a:blip r:embed="rId2" cstate="print"/>
          <a:srcRect/>
          <a:stretch>
            <a:fillRect/>
          </a:stretch>
        </p:blipFill>
        <p:spPr bwMode="auto">
          <a:xfrm>
            <a:off x="304800" y="304800"/>
            <a:ext cx="1524000" cy="1704975"/>
          </a:xfrm>
          <a:prstGeom prst="rect">
            <a:avLst/>
          </a:prstGeom>
          <a:noFill/>
          <a:ln w="38100" cmpd="dbl">
            <a:noFill/>
            <a:miter lim="800000"/>
            <a:headEnd/>
            <a:tailEnd/>
          </a:ln>
        </p:spPr>
      </p:pic>
      <p:pic>
        <p:nvPicPr>
          <p:cNvPr id="8" name="Picture 7" descr="SVP logo 2.jpg"/>
          <p:cNvPicPr>
            <a:picLocks noChangeAspect="1"/>
          </p:cNvPicPr>
          <p:nvPr/>
        </p:nvPicPr>
        <p:blipFill>
          <a:blip r:embed="rId3" cstate="print"/>
          <a:srcRect l="17420" r="19592" b="26869"/>
          <a:stretch>
            <a:fillRect/>
          </a:stretch>
        </p:blipFill>
        <p:spPr>
          <a:xfrm>
            <a:off x="7207955" y="381000"/>
            <a:ext cx="1718733" cy="1600200"/>
          </a:xfrm>
          <a:prstGeom prst="rect">
            <a:avLst/>
          </a:prstGeom>
        </p:spPr>
      </p:pic>
      <p:sp>
        <p:nvSpPr>
          <p:cNvPr id="9" name="TextBox 8"/>
          <p:cNvSpPr txBox="1"/>
          <p:nvPr/>
        </p:nvSpPr>
        <p:spPr>
          <a:xfrm>
            <a:off x="381000" y="2286000"/>
            <a:ext cx="8458200" cy="3893374"/>
          </a:xfrm>
          <a:prstGeom prst="rect">
            <a:avLst/>
          </a:prstGeom>
          <a:noFill/>
        </p:spPr>
        <p:txBody>
          <a:bodyPr wrap="square" rtlCol="0">
            <a:spAutoFit/>
          </a:bodyPr>
          <a:lstStyle/>
          <a:p>
            <a:pPr algn="just"/>
            <a:r>
              <a:rPr lang="en-IN" sz="1300" dirty="0" err="1" smtClean="0">
                <a:solidFill>
                  <a:srgbClr val="BF8F00"/>
                </a:solidFill>
                <a:latin typeface="Segoe UI" pitchFamily="34" charset="0"/>
                <a:ea typeface="Segoe UI" pitchFamily="34" charset="0"/>
                <a:cs typeface="Segoe UI" pitchFamily="34" charset="0"/>
              </a:rPr>
              <a:t>Prajakta’s</a:t>
            </a:r>
            <a:r>
              <a:rPr lang="en-IN" sz="1300" dirty="0" smtClean="0">
                <a:solidFill>
                  <a:srgbClr val="BF8F00"/>
                </a:solidFill>
                <a:latin typeface="Segoe UI" pitchFamily="34" charset="0"/>
                <a:ea typeface="Segoe UI" pitchFamily="34" charset="0"/>
                <a:cs typeface="Segoe UI" pitchFamily="34" charset="0"/>
              </a:rPr>
              <a:t> story is quite similar to many other young Indians who struggle in the job market because they lack the skills. After completing her graduation in 2008, </a:t>
            </a:r>
            <a:r>
              <a:rPr lang="en-IN" sz="1300" dirty="0" err="1" smtClean="0">
                <a:solidFill>
                  <a:srgbClr val="BF8F00"/>
                </a:solidFill>
                <a:latin typeface="Segoe UI" pitchFamily="34" charset="0"/>
                <a:ea typeface="Segoe UI" pitchFamily="34" charset="0"/>
                <a:cs typeface="Segoe UI" pitchFamily="34" charset="0"/>
              </a:rPr>
              <a:t>Prajakta</a:t>
            </a:r>
            <a:r>
              <a:rPr lang="en-IN" sz="1300" dirty="0" smtClean="0">
                <a:solidFill>
                  <a:srgbClr val="BF8F00"/>
                </a:solidFill>
                <a:latin typeface="Segoe UI" pitchFamily="34" charset="0"/>
                <a:ea typeface="Segoe UI" pitchFamily="34" charset="0"/>
                <a:cs typeface="Segoe UI" pitchFamily="34" charset="0"/>
              </a:rPr>
              <a:t> enrolled for a post graduation program in Travel and Tourism Management at </a:t>
            </a:r>
            <a:r>
              <a:rPr lang="en-IN" sz="1300" dirty="0" err="1" smtClean="0">
                <a:solidFill>
                  <a:srgbClr val="BF8F00"/>
                </a:solidFill>
                <a:latin typeface="Segoe UI" pitchFamily="34" charset="0"/>
                <a:ea typeface="Segoe UI" pitchFamily="34" charset="0"/>
                <a:cs typeface="Segoe UI" pitchFamily="34" charset="0"/>
              </a:rPr>
              <a:t>Garware</a:t>
            </a:r>
            <a:r>
              <a:rPr lang="en-IN" sz="1300" dirty="0" smtClean="0">
                <a:solidFill>
                  <a:srgbClr val="BF8F00"/>
                </a:solidFill>
                <a:latin typeface="Segoe UI" pitchFamily="34" charset="0"/>
                <a:ea typeface="Segoe UI" pitchFamily="34" charset="0"/>
                <a:cs typeface="Segoe UI" pitchFamily="34" charset="0"/>
              </a:rPr>
              <a:t> Institute. Her family’s financial crisis forced her to drop out of the course. With little training, and poor command over English, decent jobs were out of reach. For more than a year, </a:t>
            </a:r>
            <a:r>
              <a:rPr lang="en-IN" sz="1300" dirty="0" err="1" smtClean="0">
                <a:solidFill>
                  <a:srgbClr val="BF8F00"/>
                </a:solidFill>
                <a:latin typeface="Segoe UI" pitchFamily="34" charset="0"/>
                <a:ea typeface="Segoe UI" pitchFamily="34" charset="0"/>
                <a:cs typeface="Segoe UI" pitchFamily="34" charset="0"/>
              </a:rPr>
              <a:t>Prajakta</a:t>
            </a:r>
            <a:r>
              <a:rPr lang="en-IN" sz="1300" dirty="0" smtClean="0">
                <a:solidFill>
                  <a:srgbClr val="BF8F00"/>
                </a:solidFill>
                <a:latin typeface="Segoe UI" pitchFamily="34" charset="0"/>
                <a:ea typeface="Segoe UI" pitchFamily="34" charset="0"/>
                <a:cs typeface="Segoe UI" pitchFamily="34" charset="0"/>
              </a:rPr>
              <a:t> struggled. Staying at home and receiving job rejections weighed badly on her morale. However, things took a turn for the better when she saw an advertisement in a local newspaper about the BARTI seminar, which she attended and was subsequently selected for the </a:t>
            </a:r>
            <a:r>
              <a:rPr lang="en-IN" sz="1300" dirty="0" err="1" smtClean="0">
                <a:solidFill>
                  <a:srgbClr val="BF8F00"/>
                </a:solidFill>
                <a:latin typeface="Segoe UI" pitchFamily="34" charset="0"/>
                <a:ea typeface="Segoe UI" pitchFamily="34" charset="0"/>
                <a:cs typeface="Segoe UI" pitchFamily="34" charset="0"/>
              </a:rPr>
              <a:t>Vikalp</a:t>
            </a:r>
            <a:r>
              <a:rPr lang="en-IN" sz="1300" dirty="0" smtClean="0">
                <a:solidFill>
                  <a:srgbClr val="BF8F00"/>
                </a:solidFill>
                <a:latin typeface="Segoe UI" pitchFamily="34" charset="0"/>
                <a:ea typeface="Segoe UI" pitchFamily="34" charset="0"/>
                <a:cs typeface="Segoe UI" pitchFamily="34" charset="0"/>
              </a:rPr>
              <a:t> program. </a:t>
            </a:r>
            <a:endParaRPr lang="en-US" sz="1300" dirty="0" smtClean="0">
              <a:solidFill>
                <a:srgbClr val="BF8F00"/>
              </a:solidFill>
              <a:latin typeface="Segoe UI" pitchFamily="34" charset="0"/>
              <a:ea typeface="Segoe UI" pitchFamily="34" charset="0"/>
              <a:cs typeface="Segoe UI" pitchFamily="34" charset="0"/>
            </a:endParaRPr>
          </a:p>
          <a:p>
            <a:pPr algn="just"/>
            <a:endParaRPr lang="en-IN"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The </a:t>
            </a:r>
            <a:r>
              <a:rPr lang="en-IN" sz="1300" i="1" dirty="0" err="1" smtClean="0">
                <a:solidFill>
                  <a:srgbClr val="BF8F00"/>
                </a:solidFill>
                <a:latin typeface="Segoe UI" pitchFamily="34" charset="0"/>
                <a:ea typeface="Segoe UI" pitchFamily="34" charset="0"/>
                <a:cs typeface="Segoe UI" pitchFamily="34" charset="0"/>
              </a:rPr>
              <a:t>Vikalp</a:t>
            </a:r>
            <a:r>
              <a:rPr lang="en-IN" sz="1300" dirty="0" smtClean="0">
                <a:solidFill>
                  <a:srgbClr val="BF8F00"/>
                </a:solidFill>
                <a:latin typeface="Segoe UI" pitchFamily="34" charset="0"/>
                <a:ea typeface="Segoe UI" pitchFamily="34" charset="0"/>
                <a:cs typeface="Segoe UI" pitchFamily="34" charset="0"/>
              </a:rPr>
              <a:t> Voucher scheme has helped </a:t>
            </a:r>
            <a:r>
              <a:rPr lang="en-IN" sz="1300" dirty="0" err="1" smtClean="0">
                <a:solidFill>
                  <a:srgbClr val="BF8F00"/>
                </a:solidFill>
                <a:latin typeface="Segoe UI" pitchFamily="34" charset="0"/>
                <a:ea typeface="Segoe UI" pitchFamily="34" charset="0"/>
                <a:cs typeface="Segoe UI" pitchFamily="34" charset="0"/>
              </a:rPr>
              <a:t>Prajakta</a:t>
            </a:r>
            <a:r>
              <a:rPr lang="en-IN" sz="1300" dirty="0" smtClean="0">
                <a:solidFill>
                  <a:srgbClr val="BF8F00"/>
                </a:solidFill>
                <a:latin typeface="Segoe UI" pitchFamily="34" charset="0"/>
                <a:ea typeface="Segoe UI" pitchFamily="34" charset="0"/>
                <a:cs typeface="Segoe UI" pitchFamily="34" charset="0"/>
              </a:rPr>
              <a:t> in two ways. With the help of voucher co-payment, </a:t>
            </a:r>
            <a:r>
              <a:rPr lang="en-IN" sz="1300" dirty="0" err="1" smtClean="0">
                <a:solidFill>
                  <a:srgbClr val="BF8F00"/>
                </a:solidFill>
                <a:latin typeface="Segoe UI" pitchFamily="34" charset="0"/>
                <a:ea typeface="Segoe UI" pitchFamily="34" charset="0"/>
                <a:cs typeface="Segoe UI" pitchFamily="34" charset="0"/>
              </a:rPr>
              <a:t>Prajakta</a:t>
            </a:r>
            <a:r>
              <a:rPr lang="en-IN" sz="1300" dirty="0" smtClean="0">
                <a:solidFill>
                  <a:srgbClr val="BF8F00"/>
                </a:solidFill>
                <a:latin typeface="Segoe UI" pitchFamily="34" charset="0"/>
                <a:ea typeface="Segoe UI" pitchFamily="34" charset="0"/>
                <a:cs typeface="Segoe UI" pitchFamily="34" charset="0"/>
              </a:rPr>
              <a:t> could undertake training without worrying about fees. Secondly, the program offered her an opportunity to undertake training in a sector she had earlier missed out on. She explains, “I really liked Voucher system of step by step payments. It is encouraging to know that someone is supporting us to undertake the training”.   </a:t>
            </a:r>
            <a:endParaRPr lang="en-US" sz="1300" dirty="0" smtClean="0">
              <a:solidFill>
                <a:srgbClr val="BF8F00"/>
              </a:solidFill>
              <a:latin typeface="Segoe UI" pitchFamily="34" charset="0"/>
              <a:ea typeface="Segoe UI" pitchFamily="34" charset="0"/>
              <a:cs typeface="Segoe UI" pitchFamily="34" charset="0"/>
            </a:endParaRPr>
          </a:p>
          <a:p>
            <a:pPr algn="just"/>
            <a:endParaRPr lang="en-IN" sz="1300" dirty="0" smtClean="0">
              <a:solidFill>
                <a:srgbClr val="BF8F00"/>
              </a:solidFill>
              <a:latin typeface="Segoe UI" pitchFamily="34" charset="0"/>
              <a:ea typeface="Segoe UI" pitchFamily="34" charset="0"/>
              <a:cs typeface="Segoe UI" pitchFamily="34" charset="0"/>
            </a:endParaRPr>
          </a:p>
          <a:p>
            <a:pPr algn="just"/>
            <a:r>
              <a:rPr lang="en-IN" sz="1300" dirty="0" smtClean="0">
                <a:solidFill>
                  <a:srgbClr val="BF8F00"/>
                </a:solidFill>
                <a:latin typeface="Segoe UI" pitchFamily="34" charset="0"/>
                <a:ea typeface="Segoe UI" pitchFamily="34" charset="0"/>
                <a:cs typeface="Segoe UI" pitchFamily="34" charset="0"/>
              </a:rPr>
              <a:t>At Trade Wings, she started from scratch, learning about new areas such as booking and ticketing. She is confident that this training has enhanced her prospects in securing a decent job. </a:t>
            </a:r>
            <a:endParaRPr lang="en-US" sz="1300" dirty="0" smtClean="0">
              <a:solidFill>
                <a:srgbClr val="BF8F00"/>
              </a:solidFill>
              <a:latin typeface="Segoe UI" pitchFamily="34" charset="0"/>
              <a:ea typeface="Segoe UI" pitchFamily="34" charset="0"/>
              <a:cs typeface="Segoe UI" pitchFamily="34" charset="0"/>
            </a:endParaRPr>
          </a:p>
          <a:p>
            <a:pPr algn="just"/>
            <a:endParaRPr lang="en-IN" sz="1300" dirty="0" smtClean="0">
              <a:solidFill>
                <a:srgbClr val="BF8F00"/>
              </a:solidFill>
              <a:latin typeface="Segoe UI" pitchFamily="34" charset="0"/>
              <a:ea typeface="Segoe UI" pitchFamily="34" charset="0"/>
              <a:cs typeface="Segoe UI" pitchFamily="34" charset="0"/>
            </a:endParaRPr>
          </a:p>
          <a:p>
            <a:pPr algn="just"/>
            <a:r>
              <a:rPr lang="en-IN" sz="1300" dirty="0" err="1" smtClean="0">
                <a:solidFill>
                  <a:srgbClr val="BF8F00"/>
                </a:solidFill>
                <a:latin typeface="Segoe UI" pitchFamily="34" charset="0"/>
                <a:ea typeface="Segoe UI" pitchFamily="34" charset="0"/>
                <a:cs typeface="Segoe UI" pitchFamily="34" charset="0"/>
              </a:rPr>
              <a:t>Prajakta</a:t>
            </a:r>
            <a:r>
              <a:rPr lang="en-IN" sz="1300" dirty="0" smtClean="0">
                <a:solidFill>
                  <a:srgbClr val="BF8F00"/>
                </a:solidFill>
                <a:latin typeface="Segoe UI" pitchFamily="34" charset="0"/>
                <a:ea typeface="Segoe UI" pitchFamily="34" charset="0"/>
                <a:cs typeface="Segoe UI" pitchFamily="34" charset="0"/>
              </a:rPr>
              <a:t> now looks to the future with optimism. She has no reservations. She wants all the professional experience can get in the sector. She hopes that one day she would be able to run her own travel agency!</a:t>
            </a:r>
            <a:endParaRPr lang="en-US" sz="1300" dirty="0" smtClean="0">
              <a:solidFill>
                <a:srgbClr val="BF8F00"/>
              </a:solidFill>
              <a:latin typeface="Segoe UI" pitchFamily="34" charset="0"/>
              <a:ea typeface="Segoe UI" pitchFamily="34" charset="0"/>
              <a:cs typeface="Segoe UI" pitchFamily="34" charset="0"/>
            </a:endParaRPr>
          </a:p>
          <a:p>
            <a:pPr algn="just"/>
            <a:endParaRPr lang="en-US" sz="1300" dirty="0">
              <a:solidFill>
                <a:srgbClr val="BF8F00"/>
              </a:solidFill>
              <a:latin typeface="Segoe UI" pitchFamily="34" charset="0"/>
              <a:ea typeface="Segoe UI" pitchFamily="34" charset="0"/>
              <a:cs typeface="Segoe U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2476</Words>
  <Application>Microsoft Office PowerPoint</Application>
  <PresentationFormat>On-screen Show (4:3)</PresentationFormat>
  <Paragraphs>132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Trainee Case Studies</vt:lpstr>
      <vt:lpstr>Objectives: Vikalp Voucher Program</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Samta</dc:creator>
  <cp:lastModifiedBy>Samta Arora</cp:lastModifiedBy>
  <cp:revision>18</cp:revision>
  <dcterms:created xsi:type="dcterms:W3CDTF">2006-08-16T00:00:00Z</dcterms:created>
  <dcterms:modified xsi:type="dcterms:W3CDTF">2014-08-21T06:39:12Z</dcterms:modified>
</cp:coreProperties>
</file>